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sldIdLst>
    <p:sldId id="385" r:id="rId5"/>
    <p:sldId id="467" r:id="rId6"/>
    <p:sldId id="474" r:id="rId7"/>
    <p:sldId id="471" r:id="rId8"/>
    <p:sldId id="468" r:id="rId9"/>
    <p:sldId id="469" r:id="rId10"/>
    <p:sldId id="476" r:id="rId11"/>
    <p:sldId id="462" r:id="rId12"/>
    <p:sldId id="463" r:id="rId13"/>
    <p:sldId id="480" r:id="rId14"/>
    <p:sldId id="464" r:id="rId15"/>
    <p:sldId id="465" r:id="rId16"/>
    <p:sldId id="478" r:id="rId17"/>
    <p:sldId id="466" r:id="rId18"/>
    <p:sldId id="481" r:id="rId19"/>
    <p:sldId id="477" r:id="rId20"/>
    <p:sldId id="487" r:id="rId21"/>
    <p:sldId id="488" r:id="rId22"/>
    <p:sldId id="490" r:id="rId23"/>
    <p:sldId id="489" r:id="rId24"/>
    <p:sldId id="483" r:id="rId25"/>
    <p:sldId id="484" r:id="rId26"/>
    <p:sldId id="472" r:id="rId27"/>
    <p:sldId id="48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0479F84-78D3-4920-B0E0-6BC28B22E7D3}">
          <p14:sldIdLst>
            <p14:sldId id="385"/>
            <p14:sldId id="467"/>
            <p14:sldId id="474"/>
            <p14:sldId id="471"/>
            <p14:sldId id="468"/>
            <p14:sldId id="469"/>
            <p14:sldId id="476"/>
            <p14:sldId id="462"/>
          </p14:sldIdLst>
        </p14:section>
        <p14:section name="Untitled Section" id="{FF41AEBA-0B5C-480C-824C-4AAF2DBAA6FB}">
          <p14:sldIdLst>
            <p14:sldId id="463"/>
            <p14:sldId id="480"/>
            <p14:sldId id="464"/>
            <p14:sldId id="465"/>
            <p14:sldId id="478"/>
            <p14:sldId id="466"/>
            <p14:sldId id="481"/>
            <p14:sldId id="477"/>
            <p14:sldId id="487"/>
            <p14:sldId id="488"/>
            <p14:sldId id="490"/>
            <p14:sldId id="489"/>
            <p14:sldId id="483"/>
            <p14:sldId id="484"/>
            <p14:sldId id="472"/>
            <p14:sldId id="4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3366CC"/>
    <a:srgbClr val="0000C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8F9173-5189-498E-9411-8B714372F3CD}" v="20" dt="2023-07-16T00:36:43.2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0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[Est - IMC] Canas Fernandez, Ian Gabriel" userId="a1ed0de2-49ac-4672-aa49-6f85f1448863" providerId="ADAL" clId="{0F8F9173-5189-498E-9411-8B714372F3CD}"/>
    <pc:docChg chg="undo custSel modSld">
      <pc:chgData name="[Est - IMC] Canas Fernandez, Ian Gabriel" userId="a1ed0de2-49ac-4672-aa49-6f85f1448863" providerId="ADAL" clId="{0F8F9173-5189-498E-9411-8B714372F3CD}" dt="2023-07-16T00:37:13.632" v="60" actId="1076"/>
      <pc:docMkLst>
        <pc:docMk/>
      </pc:docMkLst>
      <pc:sldChg chg="addSp delSp modSp mod">
        <pc:chgData name="[Est - IMC] Canas Fernandez, Ian Gabriel" userId="a1ed0de2-49ac-4672-aa49-6f85f1448863" providerId="ADAL" clId="{0F8F9173-5189-498E-9411-8B714372F3CD}" dt="2023-07-16T00:31:36.841" v="10" actId="1076"/>
        <pc:sldMkLst>
          <pc:docMk/>
          <pc:sldMk cId="16824501" sldId="464"/>
        </pc:sldMkLst>
        <pc:spChg chg="add del">
          <ac:chgData name="[Est - IMC] Canas Fernandez, Ian Gabriel" userId="a1ed0de2-49ac-4672-aa49-6f85f1448863" providerId="ADAL" clId="{0F8F9173-5189-498E-9411-8B714372F3CD}" dt="2023-07-16T00:31:23.669" v="4"/>
          <ac:spMkLst>
            <pc:docMk/>
            <pc:sldMk cId="16824501" sldId="464"/>
            <ac:spMk id="2" creationId="{2F8CAD51-4269-FB71-C3DD-9CA3D5776F56}"/>
          </ac:spMkLst>
        </pc:spChg>
        <pc:spChg chg="mod">
          <ac:chgData name="[Est - IMC] Canas Fernandez, Ian Gabriel" userId="a1ed0de2-49ac-4672-aa49-6f85f1448863" providerId="ADAL" clId="{0F8F9173-5189-498E-9411-8B714372F3CD}" dt="2023-07-16T00:31:36.841" v="10" actId="1076"/>
          <ac:spMkLst>
            <pc:docMk/>
            <pc:sldMk cId="16824501" sldId="464"/>
            <ac:spMk id="13" creationId="{2A47E310-8D93-622C-2588-672FCC915716}"/>
          </ac:spMkLst>
        </pc:spChg>
        <pc:picChg chg="add mod">
          <ac:chgData name="[Est - IMC] Canas Fernandez, Ian Gabriel" userId="a1ed0de2-49ac-4672-aa49-6f85f1448863" providerId="ADAL" clId="{0F8F9173-5189-498E-9411-8B714372F3CD}" dt="2023-07-16T00:31:30.888" v="9" actId="1076"/>
          <ac:picMkLst>
            <pc:docMk/>
            <pc:sldMk cId="16824501" sldId="464"/>
            <ac:picMk id="7" creationId="{C9F41F3E-F8DB-A180-779B-B57E53E8E9E5}"/>
          </ac:picMkLst>
        </pc:picChg>
        <pc:picChg chg="del">
          <ac:chgData name="[Est - IMC] Canas Fernandez, Ian Gabriel" userId="a1ed0de2-49ac-4672-aa49-6f85f1448863" providerId="ADAL" clId="{0F8F9173-5189-498E-9411-8B714372F3CD}" dt="2023-07-16T00:31:20.857" v="0" actId="478"/>
          <ac:picMkLst>
            <pc:docMk/>
            <pc:sldMk cId="16824501" sldId="464"/>
            <ac:picMk id="9" creationId="{79286FAB-A4E0-90BB-D55A-FC3C1381B7A2}"/>
          </ac:picMkLst>
        </pc:picChg>
      </pc:sldChg>
      <pc:sldChg chg="addSp delSp modSp mod">
        <pc:chgData name="[Est - IMC] Canas Fernandez, Ian Gabriel" userId="a1ed0de2-49ac-4672-aa49-6f85f1448863" providerId="ADAL" clId="{0F8F9173-5189-498E-9411-8B714372F3CD}" dt="2023-07-16T00:34:33.906" v="39" actId="1076"/>
        <pc:sldMkLst>
          <pc:docMk/>
          <pc:sldMk cId="1831315349" sldId="466"/>
        </pc:sldMkLst>
        <pc:spChg chg="add del">
          <ac:chgData name="[Est - IMC] Canas Fernandez, Ian Gabriel" userId="a1ed0de2-49ac-4672-aa49-6f85f1448863" providerId="ADAL" clId="{0F8F9173-5189-498E-9411-8B714372F3CD}" dt="2023-07-16T00:34:03.598" v="31"/>
          <ac:spMkLst>
            <pc:docMk/>
            <pc:sldMk cId="1831315349" sldId="466"/>
            <ac:spMk id="7" creationId="{37575099-A13C-B059-5ACC-8D18772992B8}"/>
          </ac:spMkLst>
        </pc:spChg>
        <pc:spChg chg="mod">
          <ac:chgData name="[Est - IMC] Canas Fernandez, Ian Gabriel" userId="a1ed0de2-49ac-4672-aa49-6f85f1448863" providerId="ADAL" clId="{0F8F9173-5189-498E-9411-8B714372F3CD}" dt="2023-07-16T00:34:27.692" v="37" actId="1076"/>
          <ac:spMkLst>
            <pc:docMk/>
            <pc:sldMk cId="1831315349" sldId="466"/>
            <ac:spMk id="17" creationId="{4F4A3856-2149-C2E2-8792-6DDC4051B292}"/>
          </ac:spMkLst>
        </pc:spChg>
        <pc:picChg chg="mod">
          <ac:chgData name="[Est - IMC] Canas Fernandez, Ian Gabriel" userId="a1ed0de2-49ac-4672-aa49-6f85f1448863" providerId="ADAL" clId="{0F8F9173-5189-498E-9411-8B714372F3CD}" dt="2023-07-16T00:34:31.301" v="38" actId="14100"/>
          <ac:picMkLst>
            <pc:docMk/>
            <pc:sldMk cId="1831315349" sldId="466"/>
            <ac:picMk id="8" creationId="{09813B77-C7F9-E19E-AC1B-FADD731AE7B9}"/>
          </ac:picMkLst>
        </pc:picChg>
        <pc:picChg chg="add mod">
          <ac:chgData name="[Est - IMC] Canas Fernandez, Ian Gabriel" userId="a1ed0de2-49ac-4672-aa49-6f85f1448863" providerId="ADAL" clId="{0F8F9173-5189-498E-9411-8B714372F3CD}" dt="2023-07-16T00:34:33.906" v="39" actId="1076"/>
          <ac:picMkLst>
            <pc:docMk/>
            <pc:sldMk cId="1831315349" sldId="466"/>
            <ac:picMk id="9" creationId="{078A04D5-D5D9-123A-21A7-9DEE828B5B88}"/>
          </ac:picMkLst>
        </pc:picChg>
        <pc:picChg chg="del">
          <ac:chgData name="[Est - IMC] Canas Fernandez, Ian Gabriel" userId="a1ed0de2-49ac-4672-aa49-6f85f1448863" providerId="ADAL" clId="{0F8F9173-5189-498E-9411-8B714372F3CD}" dt="2023-07-16T00:34:00.250" v="25" actId="478"/>
          <ac:picMkLst>
            <pc:docMk/>
            <pc:sldMk cId="1831315349" sldId="466"/>
            <ac:picMk id="10" creationId="{6C8A9C1C-F04C-73DE-EB62-24EB0EADCDAC}"/>
          </ac:picMkLst>
        </pc:picChg>
      </pc:sldChg>
      <pc:sldChg chg="addSp delSp modSp mod">
        <pc:chgData name="[Est - IMC] Canas Fernandez, Ian Gabriel" userId="a1ed0de2-49ac-4672-aa49-6f85f1448863" providerId="ADAL" clId="{0F8F9173-5189-498E-9411-8B714372F3CD}" dt="2023-07-16T00:36:03.384" v="41" actId="478"/>
        <pc:sldMkLst>
          <pc:docMk/>
          <pc:sldMk cId="3996369898" sldId="478"/>
        </pc:sldMkLst>
        <pc:spChg chg="mod">
          <ac:chgData name="[Est - IMC] Canas Fernandez, Ian Gabriel" userId="a1ed0de2-49ac-4672-aa49-6f85f1448863" providerId="ADAL" clId="{0F8F9173-5189-498E-9411-8B714372F3CD}" dt="2023-07-16T00:33:03.168" v="19" actId="1076"/>
          <ac:spMkLst>
            <pc:docMk/>
            <pc:sldMk cId="3996369898" sldId="478"/>
            <ac:spMk id="2" creationId="{9B6B816A-381A-402B-E321-C236D3035845}"/>
          </ac:spMkLst>
        </pc:spChg>
        <pc:spChg chg="mod">
          <ac:chgData name="[Est - IMC] Canas Fernandez, Ian Gabriel" userId="a1ed0de2-49ac-4672-aa49-6f85f1448863" providerId="ADAL" clId="{0F8F9173-5189-498E-9411-8B714372F3CD}" dt="2023-07-16T00:33:37.402" v="24" actId="14100"/>
          <ac:spMkLst>
            <pc:docMk/>
            <pc:sldMk cId="3996369898" sldId="478"/>
            <ac:spMk id="7" creationId="{C8543392-67E5-C184-17A8-05BDA45559CD}"/>
          </ac:spMkLst>
        </pc:spChg>
        <pc:picChg chg="add del mod">
          <ac:chgData name="[Est - IMC] Canas Fernandez, Ian Gabriel" userId="a1ed0de2-49ac-4672-aa49-6f85f1448863" providerId="ADAL" clId="{0F8F9173-5189-498E-9411-8B714372F3CD}" dt="2023-07-16T00:36:03.384" v="41" actId="478"/>
          <ac:picMkLst>
            <pc:docMk/>
            <pc:sldMk cId="3996369898" sldId="478"/>
            <ac:picMk id="8" creationId="{655A3D7F-212E-E65B-60CC-130EBE95838D}"/>
          </ac:picMkLst>
        </pc:picChg>
        <pc:picChg chg="mod">
          <ac:chgData name="[Est - IMC] Canas Fernandez, Ian Gabriel" userId="a1ed0de2-49ac-4672-aa49-6f85f1448863" providerId="ADAL" clId="{0F8F9173-5189-498E-9411-8B714372F3CD}" dt="2023-07-16T00:33:28.593" v="23" actId="1076"/>
          <ac:picMkLst>
            <pc:docMk/>
            <pc:sldMk cId="3996369898" sldId="478"/>
            <ac:picMk id="12" creationId="{8F176C46-B207-4B25-B3E4-211B713B4154}"/>
          </ac:picMkLst>
        </pc:picChg>
      </pc:sldChg>
      <pc:sldChg chg="addSp delSp modSp mod">
        <pc:chgData name="[Est - IMC] Canas Fernandez, Ian Gabriel" userId="a1ed0de2-49ac-4672-aa49-6f85f1448863" providerId="ADAL" clId="{0F8F9173-5189-498E-9411-8B714372F3CD}" dt="2023-07-16T00:37:13.632" v="60" actId="1076"/>
        <pc:sldMkLst>
          <pc:docMk/>
          <pc:sldMk cId="584059805" sldId="487"/>
        </pc:sldMkLst>
        <pc:spChg chg="add del">
          <ac:chgData name="[Est - IMC] Canas Fernandez, Ian Gabriel" userId="a1ed0de2-49ac-4672-aa49-6f85f1448863" providerId="ADAL" clId="{0F8F9173-5189-498E-9411-8B714372F3CD}" dt="2023-07-16T00:36:43.156" v="50"/>
          <ac:spMkLst>
            <pc:docMk/>
            <pc:sldMk cId="584059805" sldId="487"/>
            <ac:spMk id="7" creationId="{8D6CEFA7-04A0-1631-8E7D-65E76F23BE22}"/>
          </ac:spMkLst>
        </pc:spChg>
        <pc:picChg chg="mod modCrop">
          <ac:chgData name="[Est - IMC] Canas Fernandez, Ian Gabriel" userId="a1ed0de2-49ac-4672-aa49-6f85f1448863" providerId="ADAL" clId="{0F8F9173-5189-498E-9411-8B714372F3CD}" dt="2023-07-16T00:36:39.292" v="44" actId="732"/>
          <ac:picMkLst>
            <pc:docMk/>
            <pc:sldMk cId="584059805" sldId="487"/>
            <ac:picMk id="4" creationId="{935713EE-94B8-0791-4765-7B3F61329C0A}"/>
          </ac:picMkLst>
        </pc:picChg>
        <pc:picChg chg="add mod modCrop">
          <ac:chgData name="[Est - IMC] Canas Fernandez, Ian Gabriel" userId="a1ed0de2-49ac-4672-aa49-6f85f1448863" providerId="ADAL" clId="{0F8F9173-5189-498E-9411-8B714372F3CD}" dt="2023-07-16T00:37:13.632" v="60" actId="1076"/>
          <ac:picMkLst>
            <pc:docMk/>
            <pc:sldMk cId="584059805" sldId="487"/>
            <ac:picMk id="8" creationId="{E029A8A8-0229-F64A-A8E8-4E5EAF882722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estintecedu-my.sharepoint.com/personal/1092136_est_intec_edu_do/Documents/INTEC/Trimestre%2017/Proyecto%20Mecatronica%20II/Documentaci&#243;n/SA%20-%20Bill%20of%20materiall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0" i="0">
                <a:effectLst/>
              </a:rPr>
              <a:t>Acid Mist Exposure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Poblacion General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2"/>
                <c:pt idx="0">
                  <c:v>Cáncer de Pulmon</c:v>
                </c:pt>
                <c:pt idx="1">
                  <c:v>Cáncer de Laringe </c:v>
                </c:pt>
              </c:strCache>
              <c:extLst/>
            </c:strRef>
          </c:cat>
          <c:val>
            <c:numRef>
              <c:f>Sheet1!$B$2:$B$5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E016-43A6-9BB8-3DD7CAEC2D1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Operarios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2"/>
                <c:pt idx="0">
                  <c:v>Cáncer de Pulmon</c:v>
                </c:pt>
                <c:pt idx="1">
                  <c:v>Cáncer de Laringe </c:v>
                </c:pt>
              </c:strCache>
              <c:extLst/>
            </c:strRef>
          </c:cat>
          <c:val>
            <c:numRef>
              <c:f>Sheet1!$C$2:$C$5</c:f>
              <c:numCache>
                <c:formatCode>General</c:formatCode>
                <c:ptCount val="2"/>
                <c:pt idx="0">
                  <c:v>1.4</c:v>
                </c:pt>
                <c:pt idx="1">
                  <c:v>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E016-43A6-9BB8-3DD7CAEC2D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93494352"/>
        <c:axId val="2093494768"/>
      </c:barChart>
      <c:catAx>
        <c:axId val="2093494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093494768"/>
        <c:crosses val="autoZero"/>
        <c:auto val="1"/>
        <c:lblAlgn val="ctr"/>
        <c:lblOffset val="100"/>
        <c:noMultiLvlLbl val="0"/>
      </c:catAx>
      <c:valAx>
        <c:axId val="209349476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93494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s-DO">
                <a:latin typeface="Century Gothic" panose="020B0502020202020204" pitchFamily="34" charset="0"/>
              </a:rPr>
              <a:t>Gasto Proyectado vs Real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Proyeccion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'Hoja 1'!$F$39:$F$49</c:f>
              <c:numCache>
                <c:formatCode>_("$"* #,##0.00_);_("$"* \(#,##0.00\);_("$"* "-"??_);_(@_)</c:formatCode>
                <c:ptCount val="11"/>
                <c:pt idx="0">
                  <c:v>0</c:v>
                </c:pt>
                <c:pt idx="1">
                  <c:v>6110.2045454500003</c:v>
                </c:pt>
                <c:pt idx="2">
                  <c:v>8220.4090909000006</c:v>
                </c:pt>
                <c:pt idx="3">
                  <c:v>18330.613636350001</c:v>
                </c:pt>
                <c:pt idx="4">
                  <c:v>24440.818181800001</c:v>
                </c:pt>
                <c:pt idx="5">
                  <c:v>27551.022727250001</c:v>
                </c:pt>
                <c:pt idx="6">
                  <c:v>35661.227272700002</c:v>
                </c:pt>
                <c:pt idx="7">
                  <c:v>47771.431818149998</c:v>
                </c:pt>
                <c:pt idx="8">
                  <c:v>48881.636363600002</c:v>
                </c:pt>
                <c:pt idx="9">
                  <c:v>54991.840909049999</c:v>
                </c:pt>
                <c:pt idx="10">
                  <c:v>63328.347649892035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22A-488E-898B-F86F6FF03F34}"/>
            </c:ext>
          </c:extLst>
        </c:ser>
        <c:ser>
          <c:idx val="1"/>
          <c:order val="1"/>
          <c:tx>
            <c:v>Gastos Reales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'Hoja 1'!$H$39:$H$49</c:f>
              <c:numCache>
                <c:formatCode>_("$"* #,##0.00_);_("$"* \(#,##0.00\);_("$"* "-"??_);_(@_)</c:formatCode>
                <c:ptCount val="11"/>
                <c:pt idx="0">
                  <c:v>0</c:v>
                </c:pt>
                <c:pt idx="1">
                  <c:v>1100</c:v>
                </c:pt>
                <c:pt idx="2">
                  <c:v>11955</c:v>
                </c:pt>
                <c:pt idx="3">
                  <c:v>13055</c:v>
                </c:pt>
                <c:pt idx="4">
                  <c:v>25316.98</c:v>
                </c:pt>
                <c:pt idx="5">
                  <c:v>28616.98</c:v>
                </c:pt>
                <c:pt idx="6">
                  <c:v>30393.02</c:v>
                </c:pt>
                <c:pt idx="7">
                  <c:v>31093.02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22A-488E-898B-F86F6FF03F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52159055"/>
        <c:axId val="752154895"/>
      </c:lineChart>
      <c:catAx>
        <c:axId val="75215905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fr-FR"/>
          </a:p>
        </c:txPr>
        <c:crossAx val="752154895"/>
        <c:crosses val="autoZero"/>
        <c:auto val="1"/>
        <c:lblAlgn val="ctr"/>
        <c:lblOffset val="100"/>
        <c:noMultiLvlLbl val="0"/>
      </c:catAx>
      <c:valAx>
        <c:axId val="7521548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fr-FR"/>
          </a:p>
        </c:txPr>
        <c:crossAx val="7521590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12700" cap="flat" cmpd="sng" algn="ctr">
      <a:solidFill>
        <a:schemeClr val="bg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AF74E-F55A-4176-859E-38571B6C2BAE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F39299-2EB6-4C20-8AC0-8C791BCCA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6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6E6F6E-D255-4E45-A984-509EB3D5CD78}" type="slidenum">
              <a:rPr lang="es-DO" smtClean="0"/>
              <a:pPr>
                <a:defRPr/>
              </a:pPr>
              <a:t>1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1836275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DO"/>
              <a:t>El proceso hoy en día se realiza de manera manual, que conlleva mucho tiempo y operarios además de analistas para realizar los cálculos necesarios. </a:t>
            </a:r>
            <a:endParaRPr lang="en-US"/>
          </a:p>
          <a:p>
            <a:endParaRPr lang="en-US">
              <a:cs typeface="Calibri"/>
            </a:endParaRPr>
          </a:p>
          <a:p>
            <a:r>
              <a:rPr lang="es-DO"/>
              <a:t>Las maquinarias industriales que existen son muy costosas y solo funcionan para anodizar un tipo de pieza además que ocupan espacios amplios.</a:t>
            </a:r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39299-2EB6-4C20-8AC0-8C791BCCAB8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96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5B9EC-02F5-4363-A0C9-D93D42940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11891-9A92-4CD7-83CF-728BB8081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24982-6F92-4359-ABCE-F93771C52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5270-C039-480D-96FC-48B40483BAAE}" type="datetime1">
              <a:rPr lang="en-US" smtClean="0"/>
              <a:t>7/15/2023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F9827-1717-49CD-BBC7-B194C3FEC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4895A-C105-4017-9ECC-1937B71A7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89F21-BEF2-46AD-89F3-44E6BA47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3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7B286-4917-44B0-9D3F-A13A73245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EDDE90-060A-41C1-A870-239129877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D1119-5323-4890-A284-654B739A51BA}" type="datetime1">
              <a:rPr lang="en-US" smtClean="0"/>
              <a:t>7/15/2023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403B95-A989-40FF-B2A7-49F596EC9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2D3AEB-BF59-4731-AD98-876618FFB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89F21-BEF2-46AD-89F3-44E6BA47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2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011726-A285-4BC3-8C2F-323628A17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78B72-A5F8-46F9-99A1-58AE5F272956}" type="datetime1">
              <a:rPr lang="en-US" smtClean="0"/>
              <a:t>7/15/2023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59E5C1-399A-48EB-BA74-6694BDF43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106FD-CE36-48CE-980F-046120F9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89F21-BEF2-46AD-89F3-44E6BA47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54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4D60E-C43E-408E-B886-0C8FCDBF6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5A48D-8AD0-4FD4-86B1-BD8DB68716D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 baseline="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err="1"/>
              <a:t>Clic</a:t>
            </a:r>
            <a:r>
              <a:rPr lang="en-US"/>
              <a:t> </a:t>
            </a:r>
            <a:r>
              <a:rPr lang="en-US" err="1"/>
              <a:t>aquí</a:t>
            </a:r>
            <a:r>
              <a:rPr lang="en-US"/>
              <a:t> para </a:t>
            </a:r>
            <a:r>
              <a:rPr lang="en-US" err="1"/>
              <a:t>agregar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imagen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E6F26A-738B-445C-862B-60E7492BC3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7A36B-B013-4588-90E5-52F0E6493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52F13-A704-482D-8980-515C81472212}" type="datetime1">
              <a:rPr lang="en-US" smtClean="0"/>
              <a:t>7/15/2023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BBF366-60D8-49B7-A5B5-AB30C892C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9FDA4D-F8EF-4630-B153-12668A226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89F21-BEF2-46AD-89F3-44E6BA47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89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514EE-B4F6-4BD9-BD70-DDAB67F85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FD3A30-F70F-40CD-B9A2-23E137C1383F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Aquí va </a:t>
            </a:r>
            <a:r>
              <a:rPr lang="en-US" err="1"/>
              <a:t>una</a:t>
            </a:r>
            <a:r>
              <a:rPr lang="en-US"/>
              <a:t> imagen</a:t>
            </a:r>
          </a:p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3C34E1-45EF-4537-807B-61F882B5BF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1284FD-9617-4E0E-8CB3-40618242E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5D041-D5B5-42E6-8028-6A9F4C585432}" type="datetime1">
              <a:rPr lang="en-US" smtClean="0"/>
              <a:t>7/15/2023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53747E-12DB-41B1-A091-5B0B1146E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DE335-5B97-4387-8CEF-F29C8BF4B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89F21-BEF2-46AD-89F3-44E6BA47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52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8EA35-5725-4A96-90D1-1D1D4BF0B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A187A9-EEDB-4716-B10F-31482465C4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1087A9-6CE3-47E7-B986-A1768A06B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828F0-35C4-4196-818D-1F575AA5B98E}" type="datetime1">
              <a:rPr lang="en-US" smtClean="0"/>
              <a:t>7/15/2023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E62D38-346B-40BA-B053-DF0CBDBCE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C8EB3-01B1-4092-BD37-0AEFC72D0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89F21-BEF2-46AD-89F3-44E6BA47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79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F4B28D-0582-4634-8DBA-952F4A74D7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63072A-6BF2-44D1-AECB-EA759F6E2F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AA2E3-1E0D-4CAC-AE11-3C094529F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48A25-6F3F-47C0-A46B-7DE5FD57BF29}" type="datetime1">
              <a:rPr lang="en-US" smtClean="0"/>
              <a:t>7/15/2023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F25E4-6CFE-4541-B65F-3B8DD9DC4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F2899-93CE-44E0-82E1-59DD2638C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89F21-BEF2-46AD-89F3-44E6BA47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4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782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6BE22FD-260E-4303-8607-A24FA55CE8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4975" y="-7231"/>
            <a:ext cx="6677025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CDA764-1F27-4B0F-80DD-E89BCC97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5C5-B912-4F2B-8AFF-65AAA1B5D803}" type="datetime1">
              <a:rPr lang="en-US" smtClean="0"/>
              <a:t>7/15/2023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AE44D-26B3-4845-8192-E94B355B0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C89F21-BEF2-46AD-89F3-44E6BA47BFE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A stop sign&#10;&#10;Description automatically generated">
            <a:extLst>
              <a:ext uri="{FF2B5EF4-FFF2-40B4-BE49-F238E27FC236}">
                <a16:creationId xmlns:a16="http://schemas.microsoft.com/office/drawing/2014/main" id="{0D0CBC5A-7922-44C7-9A6B-FDC4312967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8248" y="274320"/>
            <a:ext cx="791688" cy="914400"/>
          </a:xfrm>
          <a:prstGeom prst="rect">
            <a:avLst/>
          </a:prstGeom>
        </p:spPr>
      </p:pic>
      <p:sp>
        <p:nvSpPr>
          <p:cNvPr id="2" name="Rectángulo 1"/>
          <p:cNvSpPr/>
          <p:nvPr userDrawn="1"/>
        </p:nvSpPr>
        <p:spPr>
          <a:xfrm>
            <a:off x="-6350" y="-41758"/>
            <a:ext cx="6707401" cy="68788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5B083CA-A401-4C19-A3F5-95B92759BF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1850" y="1606138"/>
            <a:ext cx="5418825" cy="3645725"/>
          </a:xfrm>
        </p:spPr>
        <p:txBody>
          <a:bodyPr tIns="45720" anchor="t" anchorCtr="0">
            <a:normAutofit/>
          </a:bodyPr>
          <a:lstStyle>
            <a:lvl1pPr>
              <a:lnSpc>
                <a:spcPct val="114000"/>
              </a:lnSpc>
              <a:defRPr sz="5400">
                <a:solidFill>
                  <a:schemeClr val="accent1"/>
                </a:solidFill>
                <a:latin typeface="+mj-lt"/>
              </a:defRPr>
            </a:lvl1pPr>
            <a:lvl2pPr>
              <a:defRPr sz="6000">
                <a:latin typeface="+mj-lt"/>
              </a:defRPr>
            </a:lvl2pPr>
            <a:lvl3pPr>
              <a:defRPr sz="6000">
                <a:latin typeface="+mj-lt"/>
              </a:defRPr>
            </a:lvl3pPr>
            <a:lvl4pPr>
              <a:defRPr sz="6000">
                <a:latin typeface="+mj-lt"/>
              </a:defRPr>
            </a:lvl4pPr>
            <a:lvl5pPr>
              <a:defRPr sz="60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9ADC35-FCE6-45E3-A007-264F88E1D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34785" y="6356349"/>
            <a:ext cx="3423480" cy="365125"/>
          </a:xfrm>
        </p:spPr>
        <p:txBody>
          <a:bodyPr/>
          <a:lstStyle>
            <a:lvl1pPr algn="l">
              <a:defRPr sz="10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s-ES" noProof="0"/>
              <a:t>Instituto</a:t>
            </a:r>
            <a:r>
              <a:rPr lang="en-US"/>
              <a:t> </a:t>
            </a:r>
            <a:r>
              <a:rPr lang="es-ES" noProof="0"/>
              <a:t>Tecnológico</a:t>
            </a:r>
            <a:r>
              <a:rPr lang="en-US"/>
              <a:t> de Santo Domingo, INTEC </a:t>
            </a:r>
          </a:p>
        </p:txBody>
      </p:sp>
    </p:spTree>
    <p:extLst>
      <p:ext uri="{BB962C8B-B14F-4D97-AF65-F5344CB8AC3E}">
        <p14:creationId xmlns:p14="http://schemas.microsoft.com/office/powerpoint/2010/main" val="218117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6BE22FD-260E-4303-8607-A24FA55CE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17"/>
          <a:stretch/>
        </p:blipFill>
        <p:spPr>
          <a:xfrm>
            <a:off x="5986976" y="0"/>
            <a:ext cx="6568005" cy="689975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CDA764-1F27-4B0F-80DD-E89BCC97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5C5-B912-4F2B-8AFF-65AAA1B5D803}" type="datetime1">
              <a:rPr lang="en-US" smtClean="0"/>
              <a:t>7/15/2023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AE44D-26B3-4845-8192-E94B355B0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C89F21-BEF2-46AD-89F3-44E6BA47BFE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A stop sign&#10;&#10;Description automatically generated">
            <a:extLst>
              <a:ext uri="{FF2B5EF4-FFF2-40B4-BE49-F238E27FC236}">
                <a16:creationId xmlns:a16="http://schemas.microsoft.com/office/drawing/2014/main" id="{0D0CBC5A-7922-44C7-9A6B-FDC4312967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8248" y="274320"/>
            <a:ext cx="791688" cy="914400"/>
          </a:xfrm>
          <a:prstGeom prst="rect">
            <a:avLst/>
          </a:prstGeom>
        </p:spPr>
      </p:pic>
      <p:sp>
        <p:nvSpPr>
          <p:cNvPr id="2" name="Rectángulo 1"/>
          <p:cNvSpPr/>
          <p:nvPr userDrawn="1"/>
        </p:nvSpPr>
        <p:spPr>
          <a:xfrm>
            <a:off x="-6350" y="-41758"/>
            <a:ext cx="5993326" cy="68788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5B083CA-A401-4C19-A3F5-95B92759BF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1850" y="1606138"/>
            <a:ext cx="4513873" cy="3645725"/>
          </a:xfrm>
        </p:spPr>
        <p:txBody>
          <a:bodyPr tIns="45720" anchor="t" anchorCtr="0">
            <a:normAutofit/>
          </a:bodyPr>
          <a:lstStyle>
            <a:lvl1pPr>
              <a:lnSpc>
                <a:spcPct val="114000"/>
              </a:lnSpc>
              <a:defRPr sz="5400">
                <a:solidFill>
                  <a:schemeClr val="accent1"/>
                </a:solidFill>
                <a:latin typeface="+mj-lt"/>
              </a:defRPr>
            </a:lvl1pPr>
            <a:lvl2pPr>
              <a:defRPr sz="6000">
                <a:latin typeface="+mj-lt"/>
              </a:defRPr>
            </a:lvl2pPr>
            <a:lvl3pPr>
              <a:defRPr sz="6000">
                <a:latin typeface="+mj-lt"/>
              </a:defRPr>
            </a:lvl3pPr>
            <a:lvl4pPr>
              <a:defRPr sz="6000">
                <a:latin typeface="+mj-lt"/>
              </a:defRPr>
            </a:lvl4pPr>
            <a:lvl5pPr>
              <a:defRPr sz="60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9ADC35-FCE6-45E3-A007-264F88E1D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34785" y="6356349"/>
            <a:ext cx="3423480" cy="365125"/>
          </a:xfrm>
        </p:spPr>
        <p:txBody>
          <a:bodyPr/>
          <a:lstStyle>
            <a:lvl1pPr algn="l">
              <a:defRPr sz="10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s-ES" noProof="0"/>
              <a:t>Instituto</a:t>
            </a:r>
            <a:r>
              <a:rPr lang="en-US"/>
              <a:t> </a:t>
            </a:r>
            <a:r>
              <a:rPr lang="es-ES" noProof="0"/>
              <a:t>Tecnológico</a:t>
            </a:r>
            <a:r>
              <a:rPr lang="en-US"/>
              <a:t> de Santo Domingo, INTEC </a:t>
            </a:r>
          </a:p>
        </p:txBody>
      </p:sp>
    </p:spTree>
    <p:extLst>
      <p:ext uri="{BB962C8B-B14F-4D97-AF65-F5344CB8AC3E}">
        <p14:creationId xmlns:p14="http://schemas.microsoft.com/office/powerpoint/2010/main" val="125195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1759"/>
            <a:ext cx="12192000" cy="366486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CDA764-1F27-4B0F-80DD-E89BCC97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E5C5-B912-4F2B-8AFF-65AAA1B5D803}" type="datetime1">
              <a:rPr lang="en-US" smtClean="0"/>
              <a:t>7/15/2023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AE44D-26B3-4845-8192-E94B355B0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C89F21-BEF2-46AD-89F3-44E6BA47BFE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A stop sign&#10;&#10;Description automatically generated">
            <a:extLst>
              <a:ext uri="{FF2B5EF4-FFF2-40B4-BE49-F238E27FC236}">
                <a16:creationId xmlns:a16="http://schemas.microsoft.com/office/drawing/2014/main" id="{0D0CBC5A-7922-44C7-9A6B-FDC4312967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8248" y="274320"/>
            <a:ext cx="791688" cy="91440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5B083CA-A401-4C19-A3F5-95B92759BF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4728" y="3968496"/>
            <a:ext cx="8403590" cy="1703991"/>
          </a:xfrm>
        </p:spPr>
        <p:txBody>
          <a:bodyPr tIns="45720" anchor="t" anchorCtr="0">
            <a:normAutofit/>
          </a:bodyPr>
          <a:lstStyle>
            <a:lvl1pPr>
              <a:lnSpc>
                <a:spcPct val="114000"/>
              </a:lnSpc>
              <a:defRPr sz="5400">
                <a:solidFill>
                  <a:schemeClr val="accent1"/>
                </a:solidFill>
                <a:latin typeface="+mj-lt"/>
              </a:defRPr>
            </a:lvl1pPr>
            <a:lvl2pPr>
              <a:defRPr sz="6000">
                <a:latin typeface="+mj-lt"/>
              </a:defRPr>
            </a:lvl2pPr>
            <a:lvl3pPr>
              <a:defRPr sz="6000">
                <a:latin typeface="+mj-lt"/>
              </a:defRPr>
            </a:lvl3pPr>
            <a:lvl4pPr>
              <a:defRPr sz="6000">
                <a:latin typeface="+mj-lt"/>
              </a:defRPr>
            </a:lvl4pPr>
            <a:lvl5pPr>
              <a:defRPr sz="60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9ADC35-FCE6-45E3-A007-264F88E1D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34785" y="6356349"/>
            <a:ext cx="3423480" cy="365125"/>
          </a:xfrm>
        </p:spPr>
        <p:txBody>
          <a:bodyPr/>
          <a:lstStyle>
            <a:lvl1pPr algn="l">
              <a:defRPr sz="10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s-ES" noProof="0"/>
              <a:t>Instituto</a:t>
            </a:r>
            <a:r>
              <a:rPr lang="en-US"/>
              <a:t> </a:t>
            </a:r>
            <a:r>
              <a:rPr lang="es-ES" noProof="0"/>
              <a:t>Tecnológico</a:t>
            </a:r>
            <a:r>
              <a:rPr lang="en-US"/>
              <a:t> de Santo Domingo, INTEC </a:t>
            </a:r>
          </a:p>
        </p:txBody>
      </p:sp>
    </p:spTree>
    <p:extLst>
      <p:ext uri="{BB962C8B-B14F-4D97-AF65-F5344CB8AC3E}">
        <p14:creationId xmlns:p14="http://schemas.microsoft.com/office/powerpoint/2010/main" val="138197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C95C7-0C81-44ED-9E3F-D71DEA8849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114000"/>
              </a:lnSpc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249469-EECC-4E5D-AED7-258BB14F7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33BAB-2361-4A3C-A886-860AB88B3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5A1BD-5F3F-4B41-8EFB-40B39173FBAD}" type="datetime1">
              <a:rPr lang="en-US" smtClean="0"/>
              <a:t>7/15/2023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06BF5-DA55-4B8E-A853-BF335CDC9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59A25-3BB4-4AF1-AA37-E5DAC5535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89F21-BEF2-46AD-89F3-44E6BA47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15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altado - Roj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C95C7-0C81-44ED-9E3F-D71DEA8849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88769"/>
            <a:ext cx="9144000" cy="5234049"/>
          </a:xfrm>
        </p:spPr>
        <p:txBody>
          <a:bodyPr anchor="ctr" anchorCtr="1">
            <a:normAutofit/>
          </a:bodyPr>
          <a:lstStyle>
            <a:lvl1pPr algn="ctr">
              <a:lnSpc>
                <a:spcPct val="114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33BAB-2361-4A3C-A886-860AB88B3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15A1BD-5F3F-4B41-8EFB-40B39173FBAD}" type="datetime1">
              <a:rPr lang="en-US" smtClean="0"/>
              <a:pPr/>
              <a:t>7/15/2023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06BF5-DA55-4B8E-A853-BF335CDC9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59A25-3BB4-4AF1-AA37-E5DAC5535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C89F21-BEF2-46AD-89F3-44E6BA47BF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730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975D9-5984-449C-B0E8-D1D5AEE22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lnSpc>
                <a:spcPct val="114000"/>
              </a:lnSpc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090D1-553C-4603-9745-1E33273C28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5E3D0-AF08-4C3E-B274-A322E875C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1D77F-EF05-4BB8-8652-D4899FFA9CC9}" type="datetime1">
              <a:rPr lang="en-US" smtClean="0"/>
              <a:t>7/15/2023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40463-D832-41BB-9A39-446EE8A16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D9C73-7BF0-4669-818C-4BF97D1D5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89F21-BEF2-46AD-89F3-44E6BA47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81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ido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F90D4-E8BC-4294-88ED-00C733349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FEDEA-0492-4105-8F00-06E547ED05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9A4239-3233-4B37-BE2A-B6A831BF7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05AA31-3BF9-489C-9E5C-9BB1B0973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A0739-59DB-4328-A42E-1581C0EF580E}" type="datetime1">
              <a:rPr lang="en-US" smtClean="0"/>
              <a:t>7/15/2023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B3E620-4372-4E02-B02E-E28ADFFEA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11482-ECDB-427B-8FE2-735870617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89F21-BEF2-46AD-89F3-44E6BA47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93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CC895-1925-4090-A06E-390831E73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834AB-E941-4F7F-9FDA-49EF612D22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0D5621-98F0-4DF8-99D4-4159DDFB75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423877-B115-439C-AA2F-F8480E9FFC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056458-F2AF-409B-AF70-7A4595BF5A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8833CE-8C93-4EA8-921F-DB2A2F1C6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025DC-0CE7-49D4-82A1-580233633DDF}" type="datetime1">
              <a:rPr lang="en-US" smtClean="0"/>
              <a:t>7/15/2023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BD8B89-FD03-4C16-ACBA-3FB2D2409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8D56A7-B472-423B-8469-97839A0A2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89F21-BEF2-46AD-89F3-44E6BA47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1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C19ED6-B5EB-4945-B02A-DE74A81A9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D14AA9-E516-4599-990F-22B0246AB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A5FE3-3DEC-4974-BBAE-A38078CE9B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2514EFBE-A778-4A1B-9A5C-E5A57491CB66}" type="datetime1">
              <a:rPr lang="en-US" smtClean="0"/>
              <a:pPr/>
              <a:t>7/15/2023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6A82E-4618-4634-A60B-5E7EFF82E6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3AEA3B-102A-433F-B251-D900E74B5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31C89F21-BEF2-46AD-89F3-44E6BA47BFE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A stop sign&#10;&#10;Description automatically generated">
            <a:extLst>
              <a:ext uri="{FF2B5EF4-FFF2-40B4-BE49-F238E27FC236}">
                <a16:creationId xmlns:a16="http://schemas.microsoft.com/office/drawing/2014/main" id="{11970005-7169-4320-96BB-95C801E5B5E5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8248" y="274320"/>
            <a:ext cx="791688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14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64" r:id="rId3"/>
    <p:sldLayoutId id="2147483666" r:id="rId4"/>
    <p:sldLayoutId id="2147483649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7" r:id="rId16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cdc.gov/niosh/pgms/worknotify/acidmiststeelworkers.html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technic.com/equipment/anodizing-equipment/laboratory-anodizing-mini-plant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D2F955-A1C1-4AF9-88E1-BCAF797EAFE0}"/>
              </a:ext>
            </a:extLst>
          </p:cNvPr>
          <p:cNvSpPr txBox="1">
            <a:spLocks/>
          </p:cNvSpPr>
          <p:nvPr/>
        </p:nvSpPr>
        <p:spPr>
          <a:xfrm>
            <a:off x="1981200" y="1600201"/>
            <a:ext cx="8001000" cy="442108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0B0233-649B-444A-A466-9F60B35F62FE}"/>
              </a:ext>
            </a:extLst>
          </p:cNvPr>
          <p:cNvSpPr/>
          <p:nvPr/>
        </p:nvSpPr>
        <p:spPr>
          <a:xfrm>
            <a:off x="1524000" y="338936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DO" sz="2400" b="1">
                <a:solidFill>
                  <a:srgbClr val="C00000"/>
                </a:solidFill>
                <a:latin typeface="+mj-lt"/>
                <a:ea typeface="Cambria" panose="02040503050406030204" pitchFamily="18" charset="0"/>
              </a:rPr>
              <a:t>INSTITUTO TECNOLÓGICO DE SANTO DOMINGO (INTEC)</a:t>
            </a:r>
          </a:p>
          <a:p>
            <a:pPr algn="ctr"/>
            <a:r>
              <a:rPr lang="es-DO">
                <a:solidFill>
                  <a:srgbClr val="C00000"/>
                </a:solidFill>
                <a:latin typeface="+mj-lt"/>
                <a:ea typeface="Cambria" panose="02040503050406030204" pitchFamily="18" charset="0"/>
              </a:rPr>
              <a:t>Área de Ingeniería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F03951-8209-46D3-995E-ACF842F3725A}"/>
              </a:ext>
            </a:extLst>
          </p:cNvPr>
          <p:cNvSpPr/>
          <p:nvPr/>
        </p:nvSpPr>
        <p:spPr>
          <a:xfrm>
            <a:off x="2680184" y="3500412"/>
            <a:ext cx="6831632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s-DO" b="1" dirty="0">
                <a:latin typeface="+mj-lt"/>
                <a:ea typeface="Cambria"/>
              </a:rPr>
              <a:t>Sistema robótico para anodizado aplicando escaneo por seccionado de luz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F66A0C-4D8E-472A-A448-2F46443F5E99}"/>
              </a:ext>
            </a:extLst>
          </p:cNvPr>
          <p:cNvSpPr/>
          <p:nvPr/>
        </p:nvSpPr>
        <p:spPr>
          <a:xfrm>
            <a:off x="4410198" y="4203524"/>
            <a:ext cx="3143003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DO" sz="1400" dirty="0">
                <a:ea typeface="Cambria" panose="02040503050406030204" pitchFamily="18" charset="0"/>
              </a:rPr>
              <a:t>NOMBRE: SAMUEL O. TEJEDA I.</a:t>
            </a:r>
          </a:p>
          <a:p>
            <a:pPr algn="ctr"/>
            <a:r>
              <a:rPr lang="es-DO" sz="1400" dirty="0">
                <a:ea typeface="Cambria" panose="02040503050406030204" pitchFamily="18" charset="0"/>
              </a:rPr>
              <a:t>ID: 1092136</a:t>
            </a:r>
          </a:p>
          <a:p>
            <a:pPr algn="ctr"/>
            <a:endParaRPr lang="es-DO" sz="1400" dirty="0">
              <a:ea typeface="Cambria" panose="02040503050406030204" pitchFamily="18" charset="0"/>
            </a:endParaRPr>
          </a:p>
          <a:p>
            <a:pPr algn="ctr"/>
            <a:r>
              <a:rPr lang="es-DO" sz="1400" dirty="0">
                <a:ea typeface="Cambria" panose="02040503050406030204" pitchFamily="18" charset="0"/>
              </a:rPr>
              <a:t>NOMBRE: IAN G. CAÑAS FDEZ.</a:t>
            </a:r>
          </a:p>
          <a:p>
            <a:pPr algn="ctr"/>
            <a:r>
              <a:rPr lang="es-DO" sz="1400" dirty="0">
                <a:ea typeface="Cambria" panose="02040503050406030204" pitchFamily="18" charset="0"/>
              </a:rPr>
              <a:t>ID: 1092228</a:t>
            </a:r>
          </a:p>
          <a:p>
            <a:pPr algn="ctr"/>
            <a:endParaRPr lang="es-DO" sz="1400" dirty="0">
              <a:ea typeface="Cambria" panose="02040503050406030204" pitchFamily="18" charset="0"/>
            </a:endParaRPr>
          </a:p>
          <a:p>
            <a:pPr algn="ctr"/>
            <a:r>
              <a:rPr lang="es-DO" sz="1400" dirty="0">
                <a:ea typeface="Cambria" panose="02040503050406030204" pitchFamily="18" charset="0"/>
              </a:rPr>
              <a:t>ASESOR: IVAN E. JIMENEZ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9D7D9B-8592-4BDE-A3EF-B81310A95A92}"/>
              </a:ext>
            </a:extLst>
          </p:cNvPr>
          <p:cNvSpPr/>
          <p:nvPr/>
        </p:nvSpPr>
        <p:spPr>
          <a:xfrm>
            <a:off x="4387575" y="5959112"/>
            <a:ext cx="34168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DO" sz="1400" dirty="0">
                <a:ea typeface="Cambria" panose="02040503050406030204" pitchFamily="18" charset="0"/>
              </a:rPr>
              <a:t>Santo Domingo, República Dominicana   20 de abril de 2023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5899130" y="6307319"/>
            <a:ext cx="393741" cy="365125"/>
          </a:xfrm>
          <a:prstGeom prst="rect">
            <a:avLst/>
          </a:prstGeom>
        </p:spPr>
        <p:txBody>
          <a:bodyPr/>
          <a:lstStyle/>
          <a:p>
            <a:fld id="{C39A1C5E-ABD8-497D-9251-EA120803E26C}" type="slidenum">
              <a:rPr lang="en-US" smtClean="0">
                <a:solidFill>
                  <a:schemeClr val="bg1"/>
                </a:solidFill>
              </a:rPr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188DE040-D167-45E7-97B7-7575361E8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180" y="1099327"/>
            <a:ext cx="2621640" cy="12801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7715AC-ABBC-4A0B-B953-47439D496085}"/>
              </a:ext>
            </a:extLst>
          </p:cNvPr>
          <p:cNvSpPr txBox="1"/>
          <p:nvPr/>
        </p:nvSpPr>
        <p:spPr>
          <a:xfrm>
            <a:off x="1615441" y="2536026"/>
            <a:ext cx="9052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DO" sz="2000" dirty="0">
                <a:latin typeface="+mj-lt"/>
                <a:ea typeface="Cambria" panose="02040503050406030204" pitchFamily="18" charset="0"/>
              </a:rPr>
              <a:t>PROYECTO DE INGENIERÍA MECATRÓNICA II</a:t>
            </a:r>
          </a:p>
          <a:p>
            <a:pPr algn="ctr"/>
            <a:r>
              <a:rPr lang="es-DO" sz="2000" b="1" u="sng" dirty="0">
                <a:latin typeface="+mj-lt"/>
                <a:ea typeface="Cambria" panose="02040503050406030204" pitchFamily="18" charset="0"/>
              </a:rPr>
              <a:t>PROYECTO DE GRADO</a:t>
            </a:r>
          </a:p>
        </p:txBody>
      </p:sp>
    </p:spTree>
    <p:extLst>
      <p:ext uri="{BB962C8B-B14F-4D97-AF65-F5344CB8AC3E}">
        <p14:creationId xmlns:p14="http://schemas.microsoft.com/office/powerpoint/2010/main" val="261019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D2C7EC-7286-400A-BC53-EFCDD7E54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7037"/>
            <a:ext cx="10515600" cy="1310091"/>
          </a:xfrm>
        </p:spPr>
        <p:txBody>
          <a:bodyPr/>
          <a:lstStyle/>
          <a:p>
            <a:pPr marL="457200" indent="-457200">
              <a:buFont typeface="Arial" panose="05000000000000000000" pitchFamily="2" charset="2"/>
              <a:buChar char="•"/>
            </a:pPr>
            <a:r>
              <a:rPr lang="es-ES" sz="2400"/>
              <a:t>Desarrollar un sistema que disminuya la incertidumbre e irregularidad de la operación de la pieza, garantizando su calidad y evitando su reprocesamiento.</a:t>
            </a:r>
            <a:endParaRPr lang="es-DO" sz="240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89F21-BEF2-46AD-89F3-44E6BA47BFE1}" type="slidenum">
              <a:rPr lang="en-US" smtClean="0"/>
              <a:t>10</a:t>
            </a:fld>
            <a:endParaRPr lang="en-US"/>
          </a:p>
        </p:txBody>
      </p:sp>
      <p:cxnSp>
        <p:nvCxnSpPr>
          <p:cNvPr id="6" name="Conector recto 5"/>
          <p:cNvCxnSpPr/>
          <p:nvPr/>
        </p:nvCxnSpPr>
        <p:spPr>
          <a:xfrm>
            <a:off x="1441064" y="5951082"/>
            <a:ext cx="0" cy="396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1486879" y="5895476"/>
            <a:ext cx="1567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>
                <a:solidFill>
                  <a:schemeClr val="accent1"/>
                </a:solidFill>
              </a:rPr>
              <a:t>Ingenierías - INTEC</a:t>
            </a:r>
            <a:r>
              <a:rPr lang="es-ES" sz="1400" b="1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760" y="5511514"/>
            <a:ext cx="1034880" cy="1034880"/>
          </a:xfrm>
          <a:prstGeom prst="rect">
            <a:avLst/>
          </a:prstGeom>
        </p:spPr>
      </p:pic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5DAF2457-E637-2B9F-CB0D-D346CA82BB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32" r="-2480" b="441"/>
          <a:stretch/>
        </p:blipFill>
        <p:spPr>
          <a:xfrm>
            <a:off x="2665395" y="2439509"/>
            <a:ext cx="6506698" cy="32391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6F65BC-F3ED-1CCC-D918-08709ADBB996}"/>
              </a:ext>
            </a:extLst>
          </p:cNvPr>
          <p:cNvSpPr txBox="1"/>
          <p:nvPr/>
        </p:nvSpPr>
        <p:spPr>
          <a:xfrm>
            <a:off x="4212715" y="5741587"/>
            <a:ext cx="44638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Figura 8  Seudocódigo proceso parte 2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6488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D2C7EC-7286-400A-BC53-EFCDD7E54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2979"/>
            <a:ext cx="10515600" cy="4351338"/>
          </a:xfrm>
        </p:spPr>
        <p:txBody>
          <a:bodyPr>
            <a:normAutofit/>
          </a:bodyPr>
          <a:lstStyle/>
          <a:p>
            <a:pPr marL="457200" indent="-457200">
              <a:buFont typeface="Arial" panose="05000000000000000000" pitchFamily="2" charset="2"/>
              <a:buChar char="•"/>
            </a:pPr>
            <a:r>
              <a:rPr lang="es-ES" sz="2400" dirty="0"/>
              <a:t>Desarrollar un mecanismo que sea capaz de desplazar las piezas a través de las etapas del proceso de anodizado. 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89F21-BEF2-46AD-89F3-44E6BA47BFE1}" type="slidenum">
              <a:rPr lang="en-US" smtClean="0"/>
              <a:t>11</a:t>
            </a:fld>
            <a:endParaRPr lang="en-US"/>
          </a:p>
        </p:txBody>
      </p:sp>
      <p:cxnSp>
        <p:nvCxnSpPr>
          <p:cNvPr id="6" name="Conector recto 5"/>
          <p:cNvCxnSpPr/>
          <p:nvPr/>
        </p:nvCxnSpPr>
        <p:spPr>
          <a:xfrm>
            <a:off x="1441064" y="5951082"/>
            <a:ext cx="0" cy="396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1486879" y="5895476"/>
            <a:ext cx="1567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>
                <a:solidFill>
                  <a:schemeClr val="accent1"/>
                </a:solidFill>
              </a:rPr>
              <a:t>Ingenierías - INTEC</a:t>
            </a:r>
            <a:r>
              <a:rPr lang="es-ES" sz="1400" b="1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760" y="5511514"/>
            <a:ext cx="1034880" cy="1034880"/>
          </a:xfrm>
          <a:prstGeom prst="rect">
            <a:avLst/>
          </a:prstGeom>
        </p:spPr>
      </p:pic>
      <p:pic>
        <p:nvPicPr>
          <p:cNvPr id="12" name="Picture 11" descr="A close-up of a factory&#10;&#10;Description automatically generated with low confidence">
            <a:extLst>
              <a:ext uri="{FF2B5EF4-FFF2-40B4-BE49-F238E27FC236}">
                <a16:creationId xmlns:a16="http://schemas.microsoft.com/office/drawing/2014/main" id="{81027386-9001-1ED8-D4A6-7DA6A48E2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16" y="2197896"/>
            <a:ext cx="4839399" cy="27221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47E310-8D93-622C-2588-672FCC915716}"/>
              </a:ext>
            </a:extLst>
          </p:cNvPr>
          <p:cNvSpPr txBox="1"/>
          <p:nvPr/>
        </p:nvSpPr>
        <p:spPr>
          <a:xfrm>
            <a:off x="3864063" y="5139027"/>
            <a:ext cx="44638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Figura 9</a:t>
            </a:r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</a:rPr>
              <a:t> Brazo robótico para transporte de canasta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41F3E-F8DB-A180-779B-B57E53E8E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672" y="2103166"/>
            <a:ext cx="3755856" cy="281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D2C7EC-7286-400A-BC53-EFCDD7E54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marL="457200" indent="-457200">
              <a:buFont typeface="Arial" panose="05000000000000000000" pitchFamily="2" charset="2"/>
              <a:buChar char="•"/>
            </a:pPr>
            <a:r>
              <a:rPr lang="es-ES" sz="2400"/>
              <a:t>Implementar un sistema que valide el cumplimiento del proceso de desplazamiento de las piezas y la estabilidad de las variables del sistema. 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89F21-BEF2-46AD-89F3-44E6BA47BFE1}" type="slidenum">
              <a:rPr lang="en-US" smtClean="0"/>
              <a:t>12</a:t>
            </a:fld>
            <a:endParaRPr lang="en-US"/>
          </a:p>
        </p:txBody>
      </p:sp>
      <p:cxnSp>
        <p:nvCxnSpPr>
          <p:cNvPr id="6" name="Conector recto 5"/>
          <p:cNvCxnSpPr/>
          <p:nvPr/>
        </p:nvCxnSpPr>
        <p:spPr>
          <a:xfrm>
            <a:off x="1441064" y="5951082"/>
            <a:ext cx="0" cy="396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1486879" y="5895476"/>
            <a:ext cx="1567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>
                <a:solidFill>
                  <a:schemeClr val="accent1"/>
                </a:solidFill>
              </a:rPr>
              <a:t>Ingenierías - INTEC</a:t>
            </a:r>
            <a:r>
              <a:rPr lang="es-ES" sz="1400" b="1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760" y="5511514"/>
            <a:ext cx="1034880" cy="10348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D86582-B707-953F-E83D-A255F533F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640" y="2485550"/>
            <a:ext cx="4506934" cy="25351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176C46-B207-4B25-B3E4-211B713B41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007" y="2485550"/>
            <a:ext cx="4506934" cy="253515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49F425B-0CAC-C103-9BBB-3FEFD949C435}"/>
              </a:ext>
            </a:extLst>
          </p:cNvPr>
          <p:cNvSpPr/>
          <p:nvPr/>
        </p:nvSpPr>
        <p:spPr>
          <a:xfrm>
            <a:off x="2606040" y="3429000"/>
            <a:ext cx="630936" cy="69494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5D8633-0BED-C2B7-362E-1D0E29BB4824}"/>
              </a:ext>
            </a:extLst>
          </p:cNvPr>
          <p:cNvSpPr/>
          <p:nvPr/>
        </p:nvSpPr>
        <p:spPr>
          <a:xfrm>
            <a:off x="1787388" y="3627120"/>
            <a:ext cx="630936" cy="69494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646A9B-0876-DFB1-E6E2-71D7B64E1D10}"/>
              </a:ext>
            </a:extLst>
          </p:cNvPr>
          <p:cNvSpPr/>
          <p:nvPr/>
        </p:nvSpPr>
        <p:spPr>
          <a:xfrm>
            <a:off x="4998212" y="3998976"/>
            <a:ext cx="630936" cy="69494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394857-4170-6FF4-2E99-C7DD9C1A6D5D}"/>
              </a:ext>
            </a:extLst>
          </p:cNvPr>
          <p:cNvSpPr/>
          <p:nvPr/>
        </p:nvSpPr>
        <p:spPr>
          <a:xfrm>
            <a:off x="6228599" y="3279648"/>
            <a:ext cx="630936" cy="69494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56ECAD-E8FD-5163-E9F9-3A359C6EB2ED}"/>
              </a:ext>
            </a:extLst>
          </p:cNvPr>
          <p:cNvSpPr txBox="1"/>
          <p:nvPr/>
        </p:nvSpPr>
        <p:spPr>
          <a:xfrm>
            <a:off x="1377170" y="5067394"/>
            <a:ext cx="44638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Figura 10</a:t>
            </a:r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</a:rPr>
              <a:t> Sensores brazo y canasta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B96E66-0366-E5F3-F041-65C4A9245A9A}"/>
              </a:ext>
            </a:extLst>
          </p:cNvPr>
          <p:cNvSpPr txBox="1"/>
          <p:nvPr/>
        </p:nvSpPr>
        <p:spPr>
          <a:xfrm>
            <a:off x="6228599" y="5029903"/>
            <a:ext cx="44638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Figura 11</a:t>
            </a:r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</a:rPr>
              <a:t> Sensor fotoeléctrico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0208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D2C7EC-7286-400A-BC53-EFCDD7E54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99681"/>
            <a:ext cx="10515600" cy="4351338"/>
          </a:xfrm>
        </p:spPr>
        <p:txBody>
          <a:bodyPr>
            <a:normAutofit/>
          </a:bodyPr>
          <a:lstStyle/>
          <a:p>
            <a:pPr marL="457200" indent="-457200">
              <a:buFont typeface="Arial" panose="05000000000000000000" pitchFamily="2" charset="2"/>
              <a:buChar char="•"/>
            </a:pPr>
            <a:r>
              <a:rPr lang="es-ES" sz="2400"/>
              <a:t>Implementar un sistema que valide el cumplimiento del proceso de desplazamiento de las piezas y la estabilidad de las variables del sistema. 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89F21-BEF2-46AD-89F3-44E6BA47BFE1}" type="slidenum">
              <a:rPr lang="en-US" smtClean="0"/>
              <a:t>13</a:t>
            </a:fld>
            <a:endParaRPr lang="en-US"/>
          </a:p>
        </p:txBody>
      </p:sp>
      <p:cxnSp>
        <p:nvCxnSpPr>
          <p:cNvPr id="6" name="Conector recto 5"/>
          <p:cNvCxnSpPr/>
          <p:nvPr/>
        </p:nvCxnSpPr>
        <p:spPr>
          <a:xfrm>
            <a:off x="1441064" y="5951082"/>
            <a:ext cx="0" cy="396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1486879" y="5895476"/>
            <a:ext cx="1567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>
                <a:solidFill>
                  <a:schemeClr val="accent1"/>
                </a:solidFill>
              </a:rPr>
              <a:t>Ingenierías - INTEC</a:t>
            </a:r>
            <a:r>
              <a:rPr lang="es-ES" sz="1400" b="1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760" y="5511514"/>
            <a:ext cx="1034880" cy="10348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D86582-B707-953F-E83D-A255F533FF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01" t="28128" r="53590" b="28479"/>
          <a:stretch/>
        </p:blipFill>
        <p:spPr>
          <a:xfrm>
            <a:off x="1585950" y="2063844"/>
            <a:ext cx="2417615" cy="25871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176C46-B207-4B25-B3E4-211B713B41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91" t="3104" r="34326" b="48153"/>
          <a:stretch/>
        </p:blipFill>
        <p:spPr>
          <a:xfrm>
            <a:off x="6843750" y="2894771"/>
            <a:ext cx="4276418" cy="17562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6B816A-381A-402B-E321-C236D3035845}"/>
              </a:ext>
            </a:extLst>
          </p:cNvPr>
          <p:cNvSpPr txBox="1"/>
          <p:nvPr/>
        </p:nvSpPr>
        <p:spPr>
          <a:xfrm>
            <a:off x="1585950" y="4710915"/>
            <a:ext cx="45100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Figura </a:t>
            </a:r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</a:rPr>
              <a:t>12 Sensor inductivo para detección de canasta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543392-67E5-C184-17A8-05BDA45559CD}"/>
              </a:ext>
            </a:extLst>
          </p:cNvPr>
          <p:cNvSpPr txBox="1"/>
          <p:nvPr/>
        </p:nvSpPr>
        <p:spPr>
          <a:xfrm>
            <a:off x="7842605" y="4710915"/>
            <a:ext cx="27634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Figura </a:t>
            </a:r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</a:rPr>
              <a:t>13 Sensor fotoeléctrico</a:t>
            </a: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5A3D7F-212E-E65B-60CC-130EBE9583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1620" y="2068965"/>
            <a:ext cx="1936521" cy="258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6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D2C7EC-7286-400A-BC53-EFCDD7E54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99394"/>
            <a:ext cx="10070432" cy="392826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/>
              <a:t>Implementar un sistema que cumpla con las pautas de seguridad necesarias para el tratamiento de los diferentes químicos que se utilizan en el proceso.</a:t>
            </a:r>
            <a:endParaRPr lang="es-DO" sz="2400"/>
          </a:p>
          <a:p>
            <a:endParaRPr lang="es-DO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89F21-BEF2-46AD-89F3-44E6BA47BFE1}" type="slidenum">
              <a:rPr lang="en-US" smtClean="0"/>
              <a:t>14</a:t>
            </a:fld>
            <a:endParaRPr lang="en-US"/>
          </a:p>
        </p:txBody>
      </p:sp>
      <p:cxnSp>
        <p:nvCxnSpPr>
          <p:cNvPr id="6" name="Conector recto 5"/>
          <p:cNvCxnSpPr/>
          <p:nvPr/>
        </p:nvCxnSpPr>
        <p:spPr>
          <a:xfrm>
            <a:off x="1441064" y="5951082"/>
            <a:ext cx="0" cy="396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1486879" y="5895476"/>
            <a:ext cx="1567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>
                <a:solidFill>
                  <a:schemeClr val="accent1"/>
                </a:solidFill>
              </a:rPr>
              <a:t>Ingenierías - INTEC</a:t>
            </a:r>
            <a:r>
              <a:rPr lang="es-ES" sz="1400" b="1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760" y="5511514"/>
            <a:ext cx="1034880" cy="10348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F4A3856-2149-C2E2-8792-6DDC4051B292}"/>
              </a:ext>
            </a:extLst>
          </p:cNvPr>
          <p:cNvSpPr txBox="1"/>
          <p:nvPr/>
        </p:nvSpPr>
        <p:spPr>
          <a:xfrm>
            <a:off x="3025089" y="5378168"/>
            <a:ext cx="36695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Figura </a:t>
            </a:r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</a:rPr>
              <a:t>15 Guarda hermética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126B2F-0512-9614-9C26-3D0A4F892A4B}"/>
              </a:ext>
            </a:extLst>
          </p:cNvPr>
          <p:cNvSpPr txBox="1"/>
          <p:nvPr/>
        </p:nvSpPr>
        <p:spPr>
          <a:xfrm>
            <a:off x="8934488" y="4965700"/>
            <a:ext cx="4552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Figura </a:t>
            </a:r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</a:rPr>
              <a:t>16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Rediseno</a:t>
            </a:r>
            <a:endParaRPr lang="en-US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85EA90-A6DD-BA07-99CB-E0E361E8F6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41"/>
          <a:stretch/>
        </p:blipFill>
        <p:spPr>
          <a:xfrm>
            <a:off x="6420852" y="1797067"/>
            <a:ext cx="6353842" cy="3518483"/>
          </a:xfrm>
          <a:prstGeom prst="rect">
            <a:avLst/>
          </a:prstGeom>
        </p:spPr>
      </p:pic>
      <p:pic>
        <p:nvPicPr>
          <p:cNvPr id="8" name="Picture 7" descr="A picture containing indoor, floor, office&#10;&#10;Description automatically generated">
            <a:extLst>
              <a:ext uri="{FF2B5EF4-FFF2-40B4-BE49-F238E27FC236}">
                <a16:creationId xmlns:a16="http://schemas.microsoft.com/office/drawing/2014/main" id="{09813B77-C7F9-E19E-AC1B-FADD731AE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540" y="2296335"/>
            <a:ext cx="2264411" cy="30192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8A04D5-D5D9-123A-21A7-9DEE828B5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094" y="2296336"/>
            <a:ext cx="2264411" cy="301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1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D2C7EC-7286-400A-BC53-EFCDD7E54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99394"/>
            <a:ext cx="10070432" cy="392826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/>
              <a:t>Implementar un sistema que cumpla con las pautas de seguridad necesarias para el tratamiento de los diferentes químicos que se utilizan en el proceso.</a:t>
            </a:r>
            <a:endParaRPr lang="es-DO" sz="2400"/>
          </a:p>
          <a:p>
            <a:endParaRPr lang="es-DO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89F21-BEF2-46AD-89F3-44E6BA47BFE1}" type="slidenum">
              <a:rPr lang="en-US" smtClean="0"/>
              <a:t>15</a:t>
            </a:fld>
            <a:endParaRPr lang="en-US"/>
          </a:p>
        </p:txBody>
      </p:sp>
      <p:cxnSp>
        <p:nvCxnSpPr>
          <p:cNvPr id="6" name="Conector recto 5"/>
          <p:cNvCxnSpPr/>
          <p:nvPr/>
        </p:nvCxnSpPr>
        <p:spPr>
          <a:xfrm>
            <a:off x="1441064" y="5951082"/>
            <a:ext cx="0" cy="396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1486879" y="5895476"/>
            <a:ext cx="1567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>
                <a:solidFill>
                  <a:schemeClr val="accent1"/>
                </a:solidFill>
              </a:rPr>
              <a:t>Ingenierías - INTEC</a:t>
            </a:r>
            <a:r>
              <a:rPr lang="es-ES" sz="1400" b="1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760" y="5511514"/>
            <a:ext cx="1034880" cy="10348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FA9CF9-5B46-4DEC-5453-7B82A6C04A4B}"/>
              </a:ext>
            </a:extLst>
          </p:cNvPr>
          <p:cNvSpPr txBox="1"/>
          <p:nvPr/>
        </p:nvSpPr>
        <p:spPr>
          <a:xfrm>
            <a:off x="2131332" y="4845126"/>
            <a:ext cx="29252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Figura 20 </a:t>
            </a:r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</a:rPr>
              <a:t>Resistencia de Acero [4]</a:t>
            </a:r>
            <a:endParaRPr lang="en-US" sz="1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8D21D1-521D-DAA6-2B9D-20A672FC4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152" y="2143189"/>
            <a:ext cx="2718727" cy="257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s the chemical resistance of opaque HDPE higher or more transparent? -  Quora">
            <a:extLst>
              <a:ext uri="{FF2B5EF4-FFF2-40B4-BE49-F238E27FC236}">
                <a16:creationId xmlns:a16="http://schemas.microsoft.com/office/drawing/2014/main" id="{6188763A-524E-88FC-07BF-70139ADAE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551" y="2143189"/>
            <a:ext cx="3811276" cy="257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6F92F4-1FB8-5F9A-E8CA-F8D3FBD4CF23}"/>
              </a:ext>
            </a:extLst>
          </p:cNvPr>
          <p:cNvSpPr txBox="1"/>
          <p:nvPr/>
        </p:nvSpPr>
        <p:spPr>
          <a:xfrm>
            <a:off x="5886468" y="4845126"/>
            <a:ext cx="46748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Figura 21</a:t>
            </a:r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Class</a:t>
            </a:r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of</a:t>
            </a:r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substance</a:t>
            </a:r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</a:rPr>
              <a:t> at </a:t>
            </a:r>
            <a:r>
              <a:rPr lang="es-ES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Room</a:t>
            </a:r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Temperature</a:t>
            </a:r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</a:rPr>
              <a:t> [5]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7410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3777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DISE</a:t>
            </a:r>
            <a:r>
              <a:rPr lang="es-DO" sz="4000" dirty="0">
                <a:solidFill>
                  <a:srgbClr val="C00000"/>
                </a:solidFill>
              </a:rPr>
              <a:t>ÑO ORIGINAL</a:t>
            </a:r>
            <a:endParaRPr lang="es-E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89F21-BEF2-46AD-89F3-44E6BA47BFE1}" type="slidenum">
              <a:rPr lang="en-US" smtClean="0"/>
              <a:t>16</a:t>
            </a:fld>
            <a:endParaRPr lang="en-US"/>
          </a:p>
        </p:txBody>
      </p:sp>
      <p:cxnSp>
        <p:nvCxnSpPr>
          <p:cNvPr id="6" name="Conector recto 5"/>
          <p:cNvCxnSpPr/>
          <p:nvPr/>
        </p:nvCxnSpPr>
        <p:spPr>
          <a:xfrm>
            <a:off x="1441064" y="5951082"/>
            <a:ext cx="0" cy="396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1486879" y="5895476"/>
            <a:ext cx="1567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>
                <a:solidFill>
                  <a:schemeClr val="accent1"/>
                </a:solidFill>
              </a:rPr>
              <a:t>Ingenierías - INTEC</a:t>
            </a:r>
            <a:r>
              <a:rPr lang="es-ES" sz="1400" b="1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760" y="5511514"/>
            <a:ext cx="1034880" cy="1034880"/>
          </a:xfrm>
          <a:prstGeom prst="rect">
            <a:avLst/>
          </a:prstGeom>
        </p:spPr>
      </p:pic>
      <p:pic>
        <p:nvPicPr>
          <p:cNvPr id="13" name="Picture 12" descr="A picture containing toy&#10;&#10;Description automatically generated">
            <a:extLst>
              <a:ext uri="{FF2B5EF4-FFF2-40B4-BE49-F238E27FC236}">
                <a16:creationId xmlns:a16="http://schemas.microsoft.com/office/drawing/2014/main" id="{C97BF357-4214-8A0A-E7DB-9264B83CD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803" y="692014"/>
            <a:ext cx="9098392" cy="51178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BE7301-6801-259B-E668-CAECBDF01936}"/>
              </a:ext>
            </a:extLst>
          </p:cNvPr>
          <p:cNvSpPr txBox="1"/>
          <p:nvPr/>
        </p:nvSpPr>
        <p:spPr>
          <a:xfrm>
            <a:off x="4864550" y="5875065"/>
            <a:ext cx="28346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Figura 22</a:t>
            </a:r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</a:rPr>
              <a:t> Sistema de Anodizado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7579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3777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Diseño de </a:t>
            </a:r>
            <a:r>
              <a:rPr lang="en-US" sz="4000" dirty="0" err="1">
                <a:solidFill>
                  <a:srgbClr val="C00000"/>
                </a:solidFill>
              </a:rPr>
              <a:t>prototipo</a:t>
            </a:r>
            <a:endParaRPr lang="es-E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89F21-BEF2-46AD-89F3-44E6BA47BFE1}" type="slidenum">
              <a:rPr lang="en-US" smtClean="0"/>
              <a:t>17</a:t>
            </a:fld>
            <a:endParaRPr lang="en-US"/>
          </a:p>
        </p:txBody>
      </p:sp>
      <p:cxnSp>
        <p:nvCxnSpPr>
          <p:cNvPr id="6" name="Conector recto 5"/>
          <p:cNvCxnSpPr/>
          <p:nvPr/>
        </p:nvCxnSpPr>
        <p:spPr>
          <a:xfrm>
            <a:off x="1441064" y="5951082"/>
            <a:ext cx="0" cy="396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1486879" y="5895476"/>
            <a:ext cx="1567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>
                <a:solidFill>
                  <a:schemeClr val="accent1"/>
                </a:solidFill>
              </a:rPr>
              <a:t>Ingenierías - INTEC</a:t>
            </a:r>
            <a:r>
              <a:rPr lang="es-ES" sz="1400" b="1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760" y="5511514"/>
            <a:ext cx="1034880" cy="10348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BE7301-6801-259B-E668-CAECBDF01936}"/>
              </a:ext>
            </a:extLst>
          </p:cNvPr>
          <p:cNvSpPr txBox="1"/>
          <p:nvPr/>
        </p:nvSpPr>
        <p:spPr>
          <a:xfrm>
            <a:off x="4864550" y="5875065"/>
            <a:ext cx="28346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Figura 22</a:t>
            </a:r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</a:rPr>
              <a:t> Sistema de Anodizado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5713EE-94B8-0791-4765-7B3F61329C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2" r="31345"/>
          <a:stretch/>
        </p:blipFill>
        <p:spPr>
          <a:xfrm>
            <a:off x="609600" y="1220582"/>
            <a:ext cx="5839325" cy="4528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29A8A8-0229-F64A-A8E8-4E5EAF8827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89" t="17255" b="8711"/>
          <a:stretch/>
        </p:blipFill>
        <p:spPr>
          <a:xfrm>
            <a:off x="6945201" y="982694"/>
            <a:ext cx="3964431" cy="452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5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3777"/>
          </a:xfrm>
        </p:spPr>
        <p:txBody>
          <a:bodyPr>
            <a:normAutofit fontScale="90000"/>
          </a:bodyPr>
          <a:lstStyle/>
          <a:p>
            <a:r>
              <a:rPr lang="en-US" sz="4000" dirty="0" err="1">
                <a:solidFill>
                  <a:srgbClr val="C00000"/>
                </a:solidFill>
              </a:rPr>
              <a:t>Presupuesto</a:t>
            </a:r>
            <a:r>
              <a:rPr lang="en-US" sz="4000" dirty="0">
                <a:solidFill>
                  <a:srgbClr val="C00000"/>
                </a:solidFill>
              </a:rPr>
              <a:t> y </a:t>
            </a:r>
            <a:r>
              <a:rPr lang="en-US" sz="4000" dirty="0" err="1">
                <a:solidFill>
                  <a:srgbClr val="C00000"/>
                </a:solidFill>
              </a:rPr>
              <a:t>gestión</a:t>
            </a:r>
            <a:endParaRPr lang="es-E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89F21-BEF2-46AD-89F3-44E6BA47BFE1}" type="slidenum">
              <a:rPr lang="en-US" smtClean="0"/>
              <a:t>18</a:t>
            </a:fld>
            <a:endParaRPr lang="en-US"/>
          </a:p>
        </p:txBody>
      </p:sp>
      <p:cxnSp>
        <p:nvCxnSpPr>
          <p:cNvPr id="6" name="Conector recto 5"/>
          <p:cNvCxnSpPr/>
          <p:nvPr/>
        </p:nvCxnSpPr>
        <p:spPr>
          <a:xfrm>
            <a:off x="1441064" y="5951082"/>
            <a:ext cx="0" cy="396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1486879" y="5895476"/>
            <a:ext cx="1567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>
                <a:solidFill>
                  <a:schemeClr val="accent1"/>
                </a:solidFill>
              </a:rPr>
              <a:t>Ingenierías - INTEC</a:t>
            </a:r>
            <a:r>
              <a:rPr lang="es-ES" sz="1400" b="1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760" y="5511514"/>
            <a:ext cx="1034880" cy="10348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BE7301-6801-259B-E668-CAECBDF01936}"/>
              </a:ext>
            </a:extLst>
          </p:cNvPr>
          <p:cNvSpPr txBox="1"/>
          <p:nvPr/>
        </p:nvSpPr>
        <p:spPr>
          <a:xfrm>
            <a:off x="4864550" y="5875065"/>
            <a:ext cx="28346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Figura 22</a:t>
            </a:r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</a:rPr>
              <a:t> Sistema de Anodizado</a:t>
            </a:r>
            <a:endParaRPr lang="en-US" sz="1400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DBFE4E1-1706-0119-73DF-EA9732EC35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6501843"/>
              </p:ext>
            </p:extLst>
          </p:nvPr>
        </p:nvGraphicFramePr>
        <p:xfrm>
          <a:off x="118337" y="2972810"/>
          <a:ext cx="4382234" cy="23371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4015C433-0FC7-AC9D-9DA0-DA477BF6B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733" y="1471613"/>
            <a:ext cx="7218004" cy="383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8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3777"/>
          </a:xfrm>
        </p:spPr>
        <p:txBody>
          <a:bodyPr>
            <a:normAutofit fontScale="90000"/>
          </a:bodyPr>
          <a:lstStyle/>
          <a:p>
            <a:r>
              <a:rPr lang="en-US" sz="4000" dirty="0" err="1">
                <a:solidFill>
                  <a:srgbClr val="C00000"/>
                </a:solidFill>
              </a:rPr>
              <a:t>Presupuesto</a:t>
            </a:r>
            <a:r>
              <a:rPr lang="en-US" sz="4000" dirty="0">
                <a:solidFill>
                  <a:srgbClr val="C00000"/>
                </a:solidFill>
              </a:rPr>
              <a:t> y </a:t>
            </a:r>
            <a:r>
              <a:rPr lang="en-US" sz="4000" dirty="0" err="1">
                <a:solidFill>
                  <a:srgbClr val="C00000"/>
                </a:solidFill>
              </a:rPr>
              <a:t>gestión</a:t>
            </a:r>
            <a:endParaRPr lang="es-E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89F21-BEF2-46AD-89F3-44E6BA47BFE1}" type="slidenum">
              <a:rPr lang="en-US" smtClean="0"/>
              <a:t>19</a:t>
            </a:fld>
            <a:endParaRPr lang="en-US"/>
          </a:p>
        </p:txBody>
      </p:sp>
      <p:cxnSp>
        <p:nvCxnSpPr>
          <p:cNvPr id="6" name="Conector recto 5"/>
          <p:cNvCxnSpPr/>
          <p:nvPr/>
        </p:nvCxnSpPr>
        <p:spPr>
          <a:xfrm>
            <a:off x="1441064" y="5951082"/>
            <a:ext cx="0" cy="396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1486879" y="5895476"/>
            <a:ext cx="1567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>
                <a:solidFill>
                  <a:schemeClr val="accent1"/>
                </a:solidFill>
              </a:rPr>
              <a:t>Ingenierías - INTEC</a:t>
            </a:r>
            <a:r>
              <a:rPr lang="es-ES" sz="1400" b="1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760" y="5511514"/>
            <a:ext cx="1034880" cy="10348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BE7301-6801-259B-E668-CAECBDF01936}"/>
              </a:ext>
            </a:extLst>
          </p:cNvPr>
          <p:cNvSpPr txBox="1"/>
          <p:nvPr/>
        </p:nvSpPr>
        <p:spPr>
          <a:xfrm>
            <a:off x="4864550" y="5875065"/>
            <a:ext cx="28346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Figura 22</a:t>
            </a:r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</a:rPr>
              <a:t> Gastos totales</a:t>
            </a: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30565C-6714-34DD-EAEA-5203041CC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818" y="1401604"/>
            <a:ext cx="10022162" cy="401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0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3777"/>
          </a:xfrm>
        </p:spPr>
        <p:txBody>
          <a:bodyPr>
            <a:normAutofit fontScale="90000"/>
          </a:bodyPr>
          <a:lstStyle/>
          <a:p>
            <a:r>
              <a:rPr lang="en-US" sz="4000">
                <a:solidFill>
                  <a:srgbClr val="C00000"/>
                </a:solidFill>
              </a:rPr>
              <a:t>SITUACIÓN PROBLEMÁTICA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D2C7EC-7286-400A-BC53-EFCDD7E54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/>
              <a:t>El proceso de anodizado requiere máquinas de muy altos costos, siendo prohibitivo para muchas empresas que requieren realizar este proceso en sus actividades operativas.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/>
              <a:t>Las alternativas existentes no solo comprometen la salud de los operarios y de su entorno, si no, que afecta gravemente en la repetitividad del proceso y la calidad del mismo. </a:t>
            </a:r>
            <a:endParaRPr lang="es-DO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89F21-BEF2-46AD-89F3-44E6BA47BFE1}" type="slidenum">
              <a:rPr lang="en-US" smtClean="0"/>
              <a:t>2</a:t>
            </a:fld>
            <a:endParaRPr lang="en-US"/>
          </a:p>
        </p:txBody>
      </p:sp>
      <p:cxnSp>
        <p:nvCxnSpPr>
          <p:cNvPr id="6" name="Conector recto 5"/>
          <p:cNvCxnSpPr/>
          <p:nvPr/>
        </p:nvCxnSpPr>
        <p:spPr>
          <a:xfrm>
            <a:off x="1441064" y="5951082"/>
            <a:ext cx="0" cy="396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1486879" y="5895476"/>
            <a:ext cx="1567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>
                <a:solidFill>
                  <a:schemeClr val="accent1"/>
                </a:solidFill>
              </a:rPr>
              <a:t>Ingenierías - INTEC</a:t>
            </a:r>
            <a:r>
              <a:rPr lang="es-ES" sz="1400" b="1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760" y="5511514"/>
            <a:ext cx="1034880" cy="103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74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3777"/>
          </a:xfrm>
        </p:spPr>
        <p:txBody>
          <a:bodyPr>
            <a:normAutofit fontScale="90000"/>
          </a:bodyPr>
          <a:lstStyle/>
          <a:p>
            <a:r>
              <a:rPr lang="en-US" sz="4000" dirty="0" err="1">
                <a:solidFill>
                  <a:srgbClr val="C00000"/>
                </a:solidFill>
              </a:rPr>
              <a:t>Diagrama</a:t>
            </a:r>
            <a:r>
              <a:rPr lang="en-US" sz="4000" dirty="0">
                <a:solidFill>
                  <a:srgbClr val="C00000"/>
                </a:solidFill>
              </a:rPr>
              <a:t> </a:t>
            </a:r>
            <a:r>
              <a:rPr lang="en-US" sz="4000" dirty="0" err="1">
                <a:solidFill>
                  <a:srgbClr val="C00000"/>
                </a:solidFill>
              </a:rPr>
              <a:t>electrico</a:t>
            </a:r>
            <a:r>
              <a:rPr lang="en-US" sz="4000" dirty="0">
                <a:solidFill>
                  <a:srgbClr val="C00000"/>
                </a:solidFill>
              </a:rPr>
              <a:t> general</a:t>
            </a:r>
            <a:endParaRPr lang="es-E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89F21-BEF2-46AD-89F3-44E6BA47BFE1}" type="slidenum">
              <a:rPr lang="en-US" smtClean="0"/>
              <a:t>20</a:t>
            </a:fld>
            <a:endParaRPr lang="en-US"/>
          </a:p>
        </p:txBody>
      </p:sp>
      <p:cxnSp>
        <p:nvCxnSpPr>
          <p:cNvPr id="6" name="Conector recto 5"/>
          <p:cNvCxnSpPr/>
          <p:nvPr/>
        </p:nvCxnSpPr>
        <p:spPr>
          <a:xfrm>
            <a:off x="1441064" y="5951082"/>
            <a:ext cx="0" cy="396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1486879" y="5895476"/>
            <a:ext cx="1567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>
                <a:solidFill>
                  <a:schemeClr val="accent1"/>
                </a:solidFill>
              </a:rPr>
              <a:t>Ingenierías - INTEC</a:t>
            </a:r>
            <a:r>
              <a:rPr lang="es-ES" sz="1400" b="1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760" y="5511514"/>
            <a:ext cx="1034880" cy="10348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BE7301-6801-259B-E668-CAECBDF01936}"/>
              </a:ext>
            </a:extLst>
          </p:cNvPr>
          <p:cNvSpPr txBox="1"/>
          <p:nvPr/>
        </p:nvSpPr>
        <p:spPr>
          <a:xfrm>
            <a:off x="4864550" y="5875065"/>
            <a:ext cx="28346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Figura 22</a:t>
            </a:r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</a:rPr>
              <a:t> Diagrama </a:t>
            </a:r>
            <a:r>
              <a:rPr lang="es-ES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electrico</a:t>
            </a: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7207E4-58EB-358C-B76B-4ADA5F582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859" y="1108634"/>
            <a:ext cx="7338978" cy="478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68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3777"/>
          </a:xfrm>
        </p:spPr>
        <p:txBody>
          <a:bodyPr>
            <a:normAutofit fontScale="90000"/>
          </a:bodyPr>
          <a:lstStyle/>
          <a:p>
            <a:r>
              <a:rPr lang="en-US" sz="4000">
                <a:solidFill>
                  <a:srgbClr val="C00000"/>
                </a:solidFill>
              </a:rPr>
              <a:t>REFERENCIA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D2C7EC-7286-400A-BC53-EFCDD7E54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06400" marR="0" indent="-4064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s-D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[1]	H. </a:t>
            </a:r>
            <a:r>
              <a:rPr lang="es-DO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Habazaki</a:t>
            </a:r>
            <a:r>
              <a:rPr lang="es-D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K. </a:t>
            </a:r>
            <a:r>
              <a:rPr lang="es-DO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Shimizu</a:t>
            </a:r>
            <a:r>
              <a:rPr lang="es-D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P. </a:t>
            </a:r>
            <a:r>
              <a:rPr lang="es-DO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Skeldon</a:t>
            </a:r>
            <a:r>
              <a:rPr lang="es-D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G. E. Thompson, G. C. Wood, and X. Zhou, “</a:t>
            </a:r>
            <a:r>
              <a:rPr lang="es-DO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Nanoscale</a:t>
            </a:r>
            <a:r>
              <a:rPr lang="es-D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DO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enrichments</a:t>
            </a:r>
            <a:r>
              <a:rPr lang="es-D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DO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D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DO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substrate</a:t>
            </a:r>
            <a:r>
              <a:rPr lang="es-D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DO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elements</a:t>
            </a:r>
            <a:r>
              <a:rPr lang="es-D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 </a:t>
            </a:r>
            <a:r>
              <a:rPr lang="es-DO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</a:t>
            </a:r>
            <a:r>
              <a:rPr lang="es-D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DO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growth</a:t>
            </a:r>
            <a:r>
              <a:rPr lang="es-D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DO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D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DO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thin</a:t>
            </a:r>
            <a:r>
              <a:rPr lang="es-D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oxide films,” </a:t>
            </a:r>
            <a:r>
              <a:rPr lang="es-DO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Corros. </a:t>
            </a:r>
            <a:r>
              <a:rPr lang="es-DO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Sci</a:t>
            </a:r>
            <a:r>
              <a:rPr lang="es-DO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r>
              <a:rPr lang="es-D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vol. 39, no. 4, pp. 731–737, </a:t>
            </a:r>
            <a:r>
              <a:rPr lang="es-DO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Apr</a:t>
            </a:r>
            <a:r>
              <a:rPr lang="es-D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1997, </a:t>
            </a:r>
            <a:r>
              <a:rPr lang="es-DO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doi</a:t>
            </a:r>
            <a:r>
              <a:rPr lang="es-D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10.1016/S0010-938X(97)89339-0.</a:t>
            </a:r>
          </a:p>
          <a:p>
            <a:pPr marL="406400" marR="0" indent="-4064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s-D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[2]	Z. Jin </a:t>
            </a:r>
            <a:r>
              <a:rPr lang="es-DO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et al.</a:t>
            </a:r>
            <a:r>
              <a:rPr lang="es-D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“</a:t>
            </a:r>
            <a:r>
              <a:rPr lang="es-DO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</a:t>
            </a:r>
            <a:r>
              <a:rPr lang="es-D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DO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behaviour</a:t>
            </a:r>
            <a:r>
              <a:rPr lang="es-D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DO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D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DO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iron-containing</a:t>
            </a:r>
            <a:r>
              <a:rPr lang="es-D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DO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intermetallic</a:t>
            </a:r>
            <a:r>
              <a:rPr lang="es-D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DO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particles</a:t>
            </a:r>
            <a:r>
              <a:rPr lang="es-D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 </a:t>
            </a:r>
            <a:r>
              <a:rPr lang="es-DO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aluminium</a:t>
            </a:r>
            <a:r>
              <a:rPr lang="es-D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DO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alloys</a:t>
            </a:r>
            <a:r>
              <a:rPr lang="es-D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 </a:t>
            </a:r>
            <a:r>
              <a:rPr lang="es-DO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alkaline</a:t>
            </a:r>
            <a:r>
              <a:rPr lang="es-D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DO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solution</a:t>
            </a:r>
            <a:r>
              <a:rPr lang="es-D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,” </a:t>
            </a:r>
            <a:r>
              <a:rPr lang="es-DO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Corros. </a:t>
            </a:r>
            <a:r>
              <a:rPr lang="es-DO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Sci</a:t>
            </a:r>
            <a:r>
              <a:rPr lang="es-DO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r>
              <a:rPr lang="es-D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vol. 179, p. 109134, Feb. 2021, </a:t>
            </a:r>
            <a:r>
              <a:rPr lang="es-DO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doi</a:t>
            </a:r>
            <a:r>
              <a:rPr lang="es-D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10.1016/J.CORSCI.2020.109134.</a:t>
            </a:r>
          </a:p>
          <a:p>
            <a:pPr marL="406400" marR="0" indent="-4064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s-D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[3]	</a:t>
            </a:r>
            <a:r>
              <a:rPr lang="es-DO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Finishing</a:t>
            </a:r>
            <a:r>
              <a:rPr lang="es-D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“</a:t>
            </a:r>
            <a:r>
              <a:rPr lang="es-DO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Aluminum</a:t>
            </a:r>
            <a:r>
              <a:rPr lang="es-D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DO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Anodizing</a:t>
            </a:r>
            <a:r>
              <a:rPr lang="es-D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es-DO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Introduction</a:t>
            </a:r>
            <a:r>
              <a:rPr lang="es-D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&amp; </a:t>
            </a:r>
            <a:r>
              <a:rPr lang="es-DO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FAQs</a:t>
            </a:r>
            <a:r>
              <a:rPr lang="es-D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,” 2022. https://www.finishing.com/faqs/anodizing.shtml (</a:t>
            </a:r>
            <a:r>
              <a:rPr lang="es-DO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accessed</a:t>
            </a:r>
            <a:r>
              <a:rPr lang="es-D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Sep. 02, 2022).</a:t>
            </a:r>
          </a:p>
          <a:p>
            <a:pPr marL="406400" marR="0" indent="-4064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s-D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[4]	CDC and NIOSH, “</a:t>
            </a:r>
            <a:r>
              <a:rPr lang="es-DO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Work</a:t>
            </a:r>
            <a:r>
              <a:rPr lang="es-D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DO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Health</a:t>
            </a:r>
            <a:r>
              <a:rPr lang="es-D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DO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Study</a:t>
            </a:r>
            <a:r>
              <a:rPr lang="es-D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DO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Summaries</a:t>
            </a:r>
            <a:r>
              <a:rPr lang="es-D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- </a:t>
            </a:r>
            <a:r>
              <a:rPr lang="es-DO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Acid</a:t>
            </a:r>
            <a:r>
              <a:rPr lang="es-D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DO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Mist</a:t>
            </a:r>
            <a:r>
              <a:rPr lang="es-D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DO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Exposure</a:t>
            </a:r>
            <a:r>
              <a:rPr lang="es-D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DO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among</a:t>
            </a:r>
            <a:r>
              <a:rPr lang="es-D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DO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Steelworkers</a:t>
            </a:r>
            <a:r>
              <a:rPr lang="es-D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,” 2022. https://www.cdc.gov/niosh/pgms/worknotify/acidmiststeelworkers.html</a:t>
            </a:r>
          </a:p>
          <a:p>
            <a:pPr marL="406400" marR="0" indent="-4064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s-D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[5]	CDC, “</a:t>
            </a:r>
            <a:r>
              <a:rPr lang="es-DO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Hierarchy</a:t>
            </a:r>
            <a:r>
              <a:rPr lang="es-D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DO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D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DO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Controls</a:t>
            </a:r>
            <a:r>
              <a:rPr lang="es-D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,” </a:t>
            </a:r>
            <a:r>
              <a:rPr lang="es-DO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Prevención de asma y muertes por exposición a diisocianatos</a:t>
            </a:r>
            <a:r>
              <a:rPr lang="es-D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2019. https://www.cdc.gov/niosh/topics/hierarchy/default.html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89F21-BEF2-46AD-89F3-44E6BA47BFE1}" type="slidenum">
              <a:rPr lang="en-US" smtClean="0"/>
              <a:t>21</a:t>
            </a:fld>
            <a:endParaRPr lang="en-US"/>
          </a:p>
        </p:txBody>
      </p:sp>
      <p:cxnSp>
        <p:nvCxnSpPr>
          <p:cNvPr id="6" name="Conector recto 5"/>
          <p:cNvCxnSpPr/>
          <p:nvPr/>
        </p:nvCxnSpPr>
        <p:spPr>
          <a:xfrm>
            <a:off x="1441064" y="5951082"/>
            <a:ext cx="0" cy="396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1486879" y="5895476"/>
            <a:ext cx="1567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>
                <a:solidFill>
                  <a:schemeClr val="accent1"/>
                </a:solidFill>
              </a:rPr>
              <a:t>Ingenierías - INTEC</a:t>
            </a:r>
            <a:r>
              <a:rPr lang="es-ES" sz="1400" b="1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760" y="5511514"/>
            <a:ext cx="1034880" cy="103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3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3777"/>
          </a:xfrm>
        </p:spPr>
        <p:txBody>
          <a:bodyPr>
            <a:normAutofit fontScale="90000"/>
          </a:bodyPr>
          <a:lstStyle/>
          <a:p>
            <a:r>
              <a:rPr lang="en-US" sz="4000">
                <a:solidFill>
                  <a:srgbClr val="C00000"/>
                </a:solidFill>
              </a:rPr>
              <a:t>REFERENCIA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D2C7EC-7286-400A-BC53-EFCDD7E54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06400" marR="0" indent="-4064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s-DO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[6]	“Manual </a:t>
            </a:r>
            <a:r>
              <a:rPr lang="es-DO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Anodizing</a:t>
            </a:r>
            <a:r>
              <a:rPr lang="es-DO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.” https://usedplatingequipment.com/wp/index.php/product/manual-type-2-3-anodizing-line-item354/ (</a:t>
            </a:r>
            <a:r>
              <a:rPr lang="es-DO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accessed</a:t>
            </a:r>
            <a:r>
              <a:rPr lang="es-DO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Sep. 03, 2022).</a:t>
            </a:r>
          </a:p>
          <a:p>
            <a:pPr marL="406400" marR="0" indent="-4064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s-DO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[7]	“</a:t>
            </a:r>
            <a:r>
              <a:rPr lang="es-DO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Technic</a:t>
            </a:r>
            <a:r>
              <a:rPr lang="es-DO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Inc.” https://www.technic.com/zh-hans/node/30 (</a:t>
            </a:r>
            <a:r>
              <a:rPr lang="es-DO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accessed</a:t>
            </a:r>
            <a:r>
              <a:rPr lang="es-DO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Sep. 03, 2022).</a:t>
            </a:r>
          </a:p>
          <a:p>
            <a:pPr marL="406400" marR="0" indent="-4064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s-DO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[8]	T. J. Webster and Ross, “</a:t>
            </a:r>
            <a:r>
              <a:rPr lang="es-DO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Anodizing</a:t>
            </a:r>
            <a:r>
              <a:rPr lang="es-DO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color </a:t>
            </a:r>
            <a:r>
              <a:rPr lang="es-DO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coded</a:t>
            </a:r>
            <a:r>
              <a:rPr lang="es-DO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DO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anodized</a:t>
            </a:r>
            <a:r>
              <a:rPr lang="es-DO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Ti6Al4V medical </a:t>
            </a:r>
            <a:r>
              <a:rPr lang="es-DO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devices</a:t>
            </a:r>
            <a:r>
              <a:rPr lang="es-DO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DO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for</a:t>
            </a:r>
            <a:r>
              <a:rPr lang="es-DO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DO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increasing</a:t>
            </a:r>
            <a:r>
              <a:rPr lang="es-DO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DO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bone</a:t>
            </a:r>
            <a:r>
              <a:rPr lang="es-DO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DO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cell</a:t>
            </a:r>
            <a:r>
              <a:rPr lang="es-DO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DO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functions</a:t>
            </a:r>
            <a:r>
              <a:rPr lang="es-DO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,” </a:t>
            </a:r>
            <a:r>
              <a:rPr lang="es-DO" sz="1800" i="1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Int</a:t>
            </a:r>
            <a:r>
              <a:rPr lang="es-DO" sz="180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J. </a:t>
            </a:r>
            <a:r>
              <a:rPr lang="es-DO" sz="1800" i="1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Nanomedicine</a:t>
            </a:r>
            <a:r>
              <a:rPr lang="es-DO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p. 109, Jan. 2013, </a:t>
            </a:r>
            <a:r>
              <a:rPr lang="es-DO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doi</a:t>
            </a:r>
            <a:r>
              <a:rPr lang="es-DO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10.2147/IJN.S36203.</a:t>
            </a:r>
          </a:p>
          <a:p>
            <a:r>
              <a:rPr lang="es-DO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[9]	T. J. Webster and C. Yao, “</a:t>
            </a:r>
            <a:r>
              <a:rPr lang="es-DO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Anodization</a:t>
            </a:r>
            <a:r>
              <a:rPr lang="es-DO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A </a:t>
            </a:r>
            <a:r>
              <a:rPr lang="es-DO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Promising</a:t>
            </a:r>
            <a:r>
              <a:rPr lang="es-DO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Nano </a:t>
            </a:r>
            <a:r>
              <a:rPr lang="es-DO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Modification</a:t>
            </a:r>
            <a:r>
              <a:rPr lang="es-DO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DO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Technique</a:t>
            </a:r>
            <a:r>
              <a:rPr lang="es-DO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DO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es-DO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DO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Titanium-Based</a:t>
            </a:r>
            <a:r>
              <a:rPr lang="es-DO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DO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Implants</a:t>
            </a:r>
            <a:r>
              <a:rPr lang="es-DO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DO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for</a:t>
            </a:r>
            <a:r>
              <a:rPr lang="es-DO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DO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Orthopedic</a:t>
            </a:r>
            <a:r>
              <a:rPr lang="es-DO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DO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Applications</a:t>
            </a:r>
            <a:r>
              <a:rPr lang="es-DO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,” in </a:t>
            </a:r>
            <a:r>
              <a:rPr lang="es-DO" sz="1800" i="1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Surgical</a:t>
            </a:r>
            <a:r>
              <a:rPr lang="es-DO" sz="180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Tools and Medical </a:t>
            </a:r>
            <a:r>
              <a:rPr lang="es-DO" sz="1800" i="1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Devices</a:t>
            </a:r>
            <a:r>
              <a:rPr lang="es-DO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Cham: Springer International Publishing, 2016, pp. 55–79. </a:t>
            </a:r>
            <a:r>
              <a:rPr lang="es-DO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doi</a:t>
            </a:r>
            <a:r>
              <a:rPr lang="es-DO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10.1007/978-3-319-33489-9_2.</a:t>
            </a:r>
          </a:p>
          <a:p>
            <a:r>
              <a:rPr lang="es-D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[10]	CDC and NIOSH, “</a:t>
            </a:r>
            <a:r>
              <a:rPr lang="es-DO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</a:t>
            </a:r>
            <a:r>
              <a:rPr lang="es-D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DO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Health</a:t>
            </a:r>
            <a:r>
              <a:rPr lang="es-D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DO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Study</a:t>
            </a:r>
            <a:r>
              <a:rPr lang="es-D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DO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Summaries</a:t>
            </a:r>
            <a:r>
              <a:rPr lang="es-D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es-DO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Acid</a:t>
            </a:r>
            <a:r>
              <a:rPr lang="es-D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DO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Mist</a:t>
            </a:r>
            <a:r>
              <a:rPr lang="es-D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DO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Exposure</a:t>
            </a:r>
            <a:r>
              <a:rPr lang="es-D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DO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among</a:t>
            </a:r>
            <a:r>
              <a:rPr lang="es-D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DO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Steelworkers</a:t>
            </a:r>
            <a:r>
              <a:rPr lang="es-D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,” 2022. </a:t>
            </a:r>
            <a:r>
              <a:rPr lang="es-D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https://www.cdc.gov/niosh/pgms/worknotify/acidmiststeelworkers.html</a:t>
            </a:r>
            <a:endParaRPr lang="es-DO" sz="1800">
              <a:effectLst/>
              <a:ea typeface="+mn-lt"/>
              <a:cs typeface="+mn-lt"/>
            </a:endParaRPr>
          </a:p>
          <a:p>
            <a:endParaRPr lang="es-DO" sz="1800">
              <a:cs typeface="Arial" panose="020B0604020202020204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89F21-BEF2-46AD-89F3-44E6BA47BFE1}" type="slidenum">
              <a:rPr lang="en-US" smtClean="0"/>
              <a:t>22</a:t>
            </a:fld>
            <a:endParaRPr lang="en-US"/>
          </a:p>
        </p:txBody>
      </p:sp>
      <p:cxnSp>
        <p:nvCxnSpPr>
          <p:cNvPr id="6" name="Conector recto 5"/>
          <p:cNvCxnSpPr/>
          <p:nvPr/>
        </p:nvCxnSpPr>
        <p:spPr>
          <a:xfrm>
            <a:off x="1441064" y="5951082"/>
            <a:ext cx="0" cy="396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1486879" y="5895476"/>
            <a:ext cx="1567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>
                <a:solidFill>
                  <a:schemeClr val="accent1"/>
                </a:solidFill>
              </a:rPr>
              <a:t>Ingenierías - INTEC</a:t>
            </a:r>
            <a:r>
              <a:rPr lang="es-ES" sz="1400" b="1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760" y="5511514"/>
            <a:ext cx="1034880" cy="103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3777"/>
          </a:xfrm>
        </p:spPr>
        <p:txBody>
          <a:bodyPr>
            <a:normAutofit fontScale="90000"/>
          </a:bodyPr>
          <a:lstStyle/>
          <a:p>
            <a:r>
              <a:rPr lang="en-US" sz="4000">
                <a:solidFill>
                  <a:srgbClr val="C00000"/>
                </a:solidFill>
              </a:rPr>
              <a:t>REFERENCIA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D2C7EC-7286-400A-BC53-EFCDD7E54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>
              <a:spcAft>
                <a:spcPts val="800"/>
              </a:spcAft>
            </a:pPr>
            <a:r>
              <a:rPr lang="es-DO" sz="3200">
                <a:latin typeface="Calibri" panose="020F0502020204030204" pitchFamily="34" charset="0"/>
                <a:cs typeface="Calibri" panose="020F0502020204030204" pitchFamily="34" charset="0"/>
              </a:rPr>
              <a:t>[11]	NIOSH, CDC, and HEW, “</a:t>
            </a:r>
            <a:r>
              <a:rPr lang="es-DO" sz="3200" err="1">
                <a:latin typeface="Calibri" panose="020F0502020204030204" pitchFamily="34" charset="0"/>
                <a:cs typeface="Calibri" panose="020F0502020204030204" pitchFamily="34" charset="0"/>
              </a:rPr>
              <a:t>Occupational</a:t>
            </a:r>
            <a:r>
              <a:rPr lang="es-DO" sz="3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DO" sz="3200" err="1">
                <a:latin typeface="Calibri" panose="020F0502020204030204" pitchFamily="34" charset="0"/>
                <a:cs typeface="Calibri" panose="020F0502020204030204" pitchFamily="34" charset="0"/>
              </a:rPr>
              <a:t>Exposure</a:t>
            </a:r>
            <a:r>
              <a:rPr lang="es-DO" sz="3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DO" sz="320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s-DO" sz="3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DO" sz="3200" err="1">
                <a:latin typeface="Calibri" panose="020F0502020204030204" pitchFamily="34" charset="0"/>
                <a:cs typeface="Calibri" panose="020F0502020204030204" pitchFamily="34" charset="0"/>
              </a:rPr>
              <a:t>Sulfuric</a:t>
            </a:r>
            <a:r>
              <a:rPr lang="es-DO" sz="3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DO" sz="3200" err="1">
                <a:latin typeface="Calibri" panose="020F0502020204030204" pitchFamily="34" charset="0"/>
                <a:cs typeface="Calibri" panose="020F0502020204030204" pitchFamily="34" charset="0"/>
              </a:rPr>
              <a:t>Acid</a:t>
            </a:r>
            <a:r>
              <a:rPr lang="es-DO" sz="3200">
                <a:latin typeface="Calibri" panose="020F0502020204030204" pitchFamily="34" charset="0"/>
                <a:cs typeface="Calibri" panose="020F0502020204030204" pitchFamily="34" charset="0"/>
              </a:rPr>
              <a:t>.” CDC, p. 50, 1981. [Online]. </a:t>
            </a:r>
            <a:r>
              <a:rPr lang="es-DO" sz="3200" err="1">
                <a:latin typeface="Calibri" panose="020F0502020204030204" pitchFamily="34" charset="0"/>
                <a:cs typeface="Calibri" panose="020F0502020204030204" pitchFamily="34" charset="0"/>
              </a:rPr>
              <a:t>Available</a:t>
            </a:r>
            <a:r>
              <a:rPr lang="es-DO" sz="3200">
                <a:latin typeface="Calibri" panose="020F0502020204030204" pitchFamily="34" charset="0"/>
                <a:cs typeface="Calibri" panose="020F0502020204030204" pitchFamily="34" charset="0"/>
              </a:rPr>
              <a:t>: https://www.cdc.gov/niosh/docs/82-104/pdfs/82-104.pdf</a:t>
            </a:r>
            <a:endParaRPr 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>
              <a:spcAft>
                <a:spcPts val="800"/>
              </a:spcAft>
            </a:pPr>
            <a:r>
              <a:rPr lang="es-DO" sz="2900">
                <a:latin typeface="Calibri" panose="020F0502020204030204" pitchFamily="34" charset="0"/>
                <a:cs typeface="Calibri" panose="020F0502020204030204" pitchFamily="34" charset="0"/>
              </a:rPr>
              <a:t>[12]	HEW, CDC, and NIOSH, “</a:t>
            </a:r>
            <a:r>
              <a:rPr lang="es-DO" sz="2900" err="1">
                <a:latin typeface="Calibri" panose="020F0502020204030204" pitchFamily="34" charset="0"/>
                <a:cs typeface="Calibri" panose="020F0502020204030204" pitchFamily="34" charset="0"/>
              </a:rPr>
              <a:t>Criteria</a:t>
            </a:r>
            <a:r>
              <a:rPr lang="es-DO" sz="2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DO" sz="2900" err="1">
                <a:latin typeface="Calibri" panose="020F0502020204030204" pitchFamily="34" charset="0"/>
                <a:cs typeface="Calibri" panose="020F0502020204030204" pitchFamily="34" charset="0"/>
              </a:rPr>
              <a:t>Document</a:t>
            </a:r>
            <a:r>
              <a:rPr lang="es-DO" sz="290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DO" sz="2900" err="1">
                <a:latin typeface="Calibri" panose="020F0502020204030204" pitchFamily="34" charset="0"/>
                <a:cs typeface="Calibri" panose="020F0502020204030204" pitchFamily="34" charset="0"/>
              </a:rPr>
              <a:t>Recomendations</a:t>
            </a:r>
            <a:r>
              <a:rPr lang="es-DO" sz="2900">
                <a:latin typeface="Calibri" panose="020F0502020204030204" pitchFamily="34" charset="0"/>
                <a:cs typeface="Calibri" panose="020F0502020204030204" pitchFamily="34" charset="0"/>
              </a:rPr>
              <a:t> for </a:t>
            </a:r>
            <a:r>
              <a:rPr lang="es-DO" sz="2900" err="1">
                <a:latin typeface="Calibri" panose="020F0502020204030204" pitchFamily="34" charset="0"/>
                <a:cs typeface="Calibri" panose="020F0502020204030204" pitchFamily="34" charset="0"/>
              </a:rPr>
              <a:t>an</a:t>
            </a:r>
            <a:r>
              <a:rPr lang="es-DO" sz="2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DO" sz="2900" err="1">
                <a:latin typeface="Calibri" panose="020F0502020204030204" pitchFamily="34" charset="0"/>
                <a:cs typeface="Calibri" panose="020F0502020204030204" pitchFamily="34" charset="0"/>
              </a:rPr>
              <a:t>occupational</a:t>
            </a:r>
            <a:r>
              <a:rPr lang="es-DO" sz="2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DO" sz="2900" err="1">
                <a:latin typeface="Calibri" panose="020F0502020204030204" pitchFamily="34" charset="0"/>
                <a:cs typeface="Calibri" panose="020F0502020204030204" pitchFamily="34" charset="0"/>
              </a:rPr>
              <a:t>exposure</a:t>
            </a:r>
            <a:r>
              <a:rPr lang="es-DO" sz="2900">
                <a:latin typeface="Calibri" panose="020F0502020204030204" pitchFamily="34" charset="0"/>
                <a:cs typeface="Calibri" panose="020F0502020204030204" pitchFamily="34" charset="0"/>
              </a:rPr>
              <a:t> standard for </a:t>
            </a:r>
            <a:r>
              <a:rPr lang="es-DO" sz="2900" err="1">
                <a:latin typeface="Calibri" panose="020F0502020204030204" pitchFamily="34" charset="0"/>
                <a:cs typeface="Calibri" panose="020F0502020204030204" pitchFamily="34" charset="0"/>
              </a:rPr>
              <a:t>sulfuric</a:t>
            </a:r>
            <a:r>
              <a:rPr lang="es-DO" sz="2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DO" sz="2900" err="1">
                <a:latin typeface="Calibri" panose="020F0502020204030204" pitchFamily="34" charset="0"/>
                <a:cs typeface="Calibri" panose="020F0502020204030204" pitchFamily="34" charset="0"/>
              </a:rPr>
              <a:t>acid</a:t>
            </a:r>
            <a:r>
              <a:rPr lang="es-DO" sz="2900">
                <a:latin typeface="Calibri" panose="020F0502020204030204" pitchFamily="34" charset="0"/>
                <a:cs typeface="Calibri" panose="020F0502020204030204" pitchFamily="34" charset="0"/>
              </a:rPr>
              <a:t> 3.” p. 22, 1974. [Online]. </a:t>
            </a:r>
            <a:r>
              <a:rPr lang="es-DO" sz="2900" err="1">
                <a:latin typeface="Calibri" panose="020F0502020204030204" pitchFamily="34" charset="0"/>
                <a:cs typeface="Calibri" panose="020F0502020204030204" pitchFamily="34" charset="0"/>
              </a:rPr>
              <a:t>Available</a:t>
            </a:r>
            <a:r>
              <a:rPr lang="es-DO" sz="2900">
                <a:latin typeface="Calibri" panose="020F0502020204030204" pitchFamily="34" charset="0"/>
                <a:cs typeface="Calibri" panose="020F0502020204030204" pitchFamily="34" charset="0"/>
              </a:rPr>
              <a:t>: https://www.cdc.gov/niosh/pdfs/74-128d.pdf?id=10.26616/NIOSHPUB74128</a:t>
            </a:r>
            <a:endParaRPr lang="en-US" sz="29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>
              <a:spcAft>
                <a:spcPts val="800"/>
              </a:spcAft>
            </a:pPr>
            <a:r>
              <a:rPr lang="es-DO" sz="2900">
                <a:latin typeface="Calibri" panose="020F0502020204030204" pitchFamily="34" charset="0"/>
                <a:cs typeface="Calibri" panose="020F0502020204030204" pitchFamily="34" charset="0"/>
              </a:rPr>
              <a:t>[13]	CDC, “</a:t>
            </a:r>
            <a:r>
              <a:rPr lang="es-DO" sz="2900" err="1">
                <a:latin typeface="Calibri" panose="020F0502020204030204" pitchFamily="34" charset="0"/>
                <a:cs typeface="Calibri" panose="020F0502020204030204" pitchFamily="34" charset="0"/>
              </a:rPr>
              <a:t>Hierarchy</a:t>
            </a:r>
            <a:r>
              <a:rPr lang="es-DO" sz="2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DO" sz="290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s-DO" sz="2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DO" sz="2900" err="1">
                <a:latin typeface="Calibri" panose="020F0502020204030204" pitchFamily="34" charset="0"/>
                <a:cs typeface="Calibri" panose="020F0502020204030204" pitchFamily="34" charset="0"/>
              </a:rPr>
              <a:t>Controls</a:t>
            </a:r>
            <a:r>
              <a:rPr lang="es-DO" sz="2900">
                <a:latin typeface="Calibri" panose="020F0502020204030204" pitchFamily="34" charset="0"/>
                <a:cs typeface="Calibri" panose="020F0502020204030204" pitchFamily="34" charset="0"/>
              </a:rPr>
              <a:t>,” Prevención de asma y muertes por exposición a diisocianatos, 2019. https://www.cdc.gov/niosh/topics/indoorenv/default.html#:~:text=Indoor </a:t>
            </a:r>
            <a:r>
              <a:rPr lang="es-DO" sz="2900" err="1">
                <a:latin typeface="Calibri" panose="020F0502020204030204" pitchFamily="34" charset="0"/>
                <a:cs typeface="Calibri" panose="020F0502020204030204" pitchFamily="34" charset="0"/>
              </a:rPr>
              <a:t>environmental</a:t>
            </a:r>
            <a:r>
              <a:rPr lang="es-DO" sz="2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DO" sz="2900" err="1">
                <a:latin typeface="Calibri" panose="020F0502020204030204" pitchFamily="34" charset="0"/>
                <a:cs typeface="Calibri" panose="020F0502020204030204" pitchFamily="34" charset="0"/>
              </a:rPr>
              <a:t>quality</a:t>
            </a:r>
            <a:r>
              <a:rPr lang="es-DO" sz="2900">
                <a:latin typeface="Calibri" panose="020F0502020204030204" pitchFamily="34" charset="0"/>
                <a:cs typeface="Calibri" panose="020F0502020204030204" pitchFamily="34" charset="0"/>
              </a:rPr>
              <a:t> (IEQ) </a:t>
            </a:r>
            <a:r>
              <a:rPr lang="es-DO" sz="2900" err="1">
                <a:latin typeface="Calibri" panose="020F0502020204030204" pitchFamily="34" charset="0"/>
                <a:cs typeface="Calibri" panose="020F0502020204030204" pitchFamily="34" charset="0"/>
              </a:rPr>
              <a:t>refers,air</a:t>
            </a:r>
            <a:r>
              <a:rPr lang="es-DO" sz="2900">
                <a:latin typeface="Calibri" panose="020F0502020204030204" pitchFamily="34" charset="0"/>
                <a:cs typeface="Calibri" panose="020F0502020204030204" pitchFamily="34" charset="0"/>
              </a:rPr>
              <a:t> quality%2C and </a:t>
            </a:r>
            <a:r>
              <a:rPr lang="es-DO" sz="2900" err="1">
                <a:latin typeface="Calibri" panose="020F0502020204030204" pitchFamily="34" charset="0"/>
                <a:cs typeface="Calibri" panose="020F0502020204030204" pitchFamily="34" charset="0"/>
              </a:rPr>
              <a:t>damp</a:t>
            </a:r>
            <a:r>
              <a:rPr lang="es-DO" sz="2900">
                <a:latin typeface="Calibri" panose="020F0502020204030204" pitchFamily="34" charset="0"/>
                <a:cs typeface="Calibri" panose="020F0502020204030204" pitchFamily="34" charset="0"/>
              </a:rPr>
              <a:t> conditions.%0Ahttp://www.cdc.gov/tb/topic/populations/default.htm</a:t>
            </a:r>
            <a:endParaRPr lang="en-US" sz="29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>
              <a:spcAft>
                <a:spcPts val="800"/>
              </a:spcAft>
            </a:pPr>
            <a:r>
              <a:rPr lang="es-DO" sz="2900">
                <a:latin typeface="Calibri" panose="020F0502020204030204" pitchFamily="34" charset="0"/>
                <a:cs typeface="Calibri" panose="020F0502020204030204" pitchFamily="34" charset="0"/>
              </a:rPr>
              <a:t>[14]	HEW, CDC, and NIOSH, “</a:t>
            </a:r>
            <a:r>
              <a:rPr lang="es-DO" sz="2900" err="1">
                <a:latin typeface="Calibri" panose="020F0502020204030204" pitchFamily="34" charset="0"/>
                <a:cs typeface="Calibri" panose="020F0502020204030204" pitchFamily="34" charset="0"/>
              </a:rPr>
              <a:t>Criteria</a:t>
            </a:r>
            <a:r>
              <a:rPr lang="es-DO" sz="2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DO" sz="2900" err="1">
                <a:latin typeface="Calibri" panose="020F0502020204030204" pitchFamily="34" charset="0"/>
                <a:cs typeface="Calibri" panose="020F0502020204030204" pitchFamily="34" charset="0"/>
              </a:rPr>
              <a:t>Document</a:t>
            </a:r>
            <a:r>
              <a:rPr lang="es-DO" sz="290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DO" sz="2900" err="1">
                <a:latin typeface="Calibri" panose="020F0502020204030204" pitchFamily="34" charset="0"/>
                <a:cs typeface="Calibri" panose="020F0502020204030204" pitchFamily="34" charset="0"/>
              </a:rPr>
              <a:t>Recomendations</a:t>
            </a:r>
            <a:r>
              <a:rPr lang="es-DO" sz="2900">
                <a:latin typeface="Calibri" panose="020F0502020204030204" pitchFamily="34" charset="0"/>
                <a:cs typeface="Calibri" panose="020F0502020204030204" pitchFamily="34" charset="0"/>
              </a:rPr>
              <a:t> for </a:t>
            </a:r>
            <a:r>
              <a:rPr lang="es-DO" sz="2900" err="1">
                <a:latin typeface="Calibri" panose="020F0502020204030204" pitchFamily="34" charset="0"/>
                <a:cs typeface="Calibri" panose="020F0502020204030204" pitchFamily="34" charset="0"/>
              </a:rPr>
              <a:t>an</a:t>
            </a:r>
            <a:r>
              <a:rPr lang="es-DO" sz="2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DO" sz="2900" err="1">
                <a:latin typeface="Calibri" panose="020F0502020204030204" pitchFamily="34" charset="0"/>
                <a:cs typeface="Calibri" panose="020F0502020204030204" pitchFamily="34" charset="0"/>
              </a:rPr>
              <a:t>occupational</a:t>
            </a:r>
            <a:r>
              <a:rPr lang="es-DO" sz="2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DO" sz="2900" err="1">
                <a:latin typeface="Calibri" panose="020F0502020204030204" pitchFamily="34" charset="0"/>
                <a:cs typeface="Calibri" panose="020F0502020204030204" pitchFamily="34" charset="0"/>
              </a:rPr>
              <a:t>exposure</a:t>
            </a:r>
            <a:r>
              <a:rPr lang="es-DO" sz="2900">
                <a:latin typeface="Calibri" panose="020F0502020204030204" pitchFamily="34" charset="0"/>
                <a:cs typeface="Calibri" panose="020F0502020204030204" pitchFamily="34" charset="0"/>
              </a:rPr>
              <a:t> standard for </a:t>
            </a:r>
            <a:r>
              <a:rPr lang="es-DO" sz="2900" err="1">
                <a:latin typeface="Calibri" panose="020F0502020204030204" pitchFamily="34" charset="0"/>
                <a:cs typeface="Calibri" panose="020F0502020204030204" pitchFamily="34" charset="0"/>
              </a:rPr>
              <a:t>sulfuric</a:t>
            </a:r>
            <a:r>
              <a:rPr lang="es-DO" sz="2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DO" sz="2900" err="1">
                <a:latin typeface="Calibri" panose="020F0502020204030204" pitchFamily="34" charset="0"/>
                <a:cs typeface="Calibri" panose="020F0502020204030204" pitchFamily="34" charset="0"/>
              </a:rPr>
              <a:t>acid</a:t>
            </a:r>
            <a:r>
              <a:rPr lang="es-DO" sz="2900">
                <a:latin typeface="Calibri" panose="020F0502020204030204" pitchFamily="34" charset="0"/>
                <a:cs typeface="Calibri" panose="020F0502020204030204" pitchFamily="34" charset="0"/>
              </a:rPr>
              <a:t> 1.” p. 27, 1974. [Online]. </a:t>
            </a:r>
            <a:r>
              <a:rPr lang="es-DO" sz="2900" err="1">
                <a:latin typeface="Calibri" panose="020F0502020204030204" pitchFamily="34" charset="0"/>
                <a:cs typeface="Calibri" panose="020F0502020204030204" pitchFamily="34" charset="0"/>
              </a:rPr>
              <a:t>Available</a:t>
            </a:r>
            <a:r>
              <a:rPr lang="es-DO" sz="2900">
                <a:latin typeface="Calibri" panose="020F0502020204030204" pitchFamily="34" charset="0"/>
                <a:cs typeface="Calibri" panose="020F0502020204030204" pitchFamily="34" charset="0"/>
              </a:rPr>
              <a:t>: https://www.cdc.gov/niosh/pdfs/74-128a.pdf?id=10.26616/NIOSHPUB74128</a:t>
            </a:r>
            <a:endParaRPr lang="en-US" sz="29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>
              <a:spcAft>
                <a:spcPts val="800"/>
              </a:spcAft>
            </a:pPr>
            <a:r>
              <a:rPr lang="es-DO" sz="2900">
                <a:latin typeface="Calibri" panose="020F0502020204030204" pitchFamily="34" charset="0"/>
                <a:cs typeface="Calibri" panose="020F0502020204030204" pitchFamily="34" charset="0"/>
              </a:rPr>
              <a:t>[15]	CDC and NIOSH, “</a:t>
            </a:r>
            <a:r>
              <a:rPr lang="es-DO" sz="2900" err="1">
                <a:latin typeface="Calibri" panose="020F0502020204030204" pitchFamily="34" charset="0"/>
                <a:cs typeface="Calibri" panose="020F0502020204030204" pitchFamily="34" charset="0"/>
              </a:rPr>
              <a:t>Work</a:t>
            </a:r>
            <a:r>
              <a:rPr lang="es-DO" sz="2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DO" sz="2900" err="1">
                <a:latin typeface="Calibri" panose="020F0502020204030204" pitchFamily="34" charset="0"/>
                <a:cs typeface="Calibri" panose="020F0502020204030204" pitchFamily="34" charset="0"/>
              </a:rPr>
              <a:t>Health</a:t>
            </a:r>
            <a:r>
              <a:rPr lang="es-DO" sz="2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DO" sz="2900" err="1">
                <a:latin typeface="Calibri" panose="020F0502020204030204" pitchFamily="34" charset="0"/>
                <a:cs typeface="Calibri" panose="020F0502020204030204" pitchFamily="34" charset="0"/>
              </a:rPr>
              <a:t>Study</a:t>
            </a:r>
            <a:r>
              <a:rPr lang="es-DO" sz="2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DO" sz="2900" err="1">
                <a:latin typeface="Calibri" panose="020F0502020204030204" pitchFamily="34" charset="0"/>
                <a:cs typeface="Calibri" panose="020F0502020204030204" pitchFamily="34" charset="0"/>
              </a:rPr>
              <a:t>Summaries</a:t>
            </a:r>
            <a:r>
              <a:rPr lang="es-DO" sz="2900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es-DO" sz="2900" err="1">
                <a:latin typeface="Calibri" panose="020F0502020204030204" pitchFamily="34" charset="0"/>
                <a:cs typeface="Calibri" panose="020F0502020204030204" pitchFamily="34" charset="0"/>
              </a:rPr>
              <a:t>Acid</a:t>
            </a:r>
            <a:r>
              <a:rPr lang="es-DO" sz="2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DO" sz="2900" err="1">
                <a:latin typeface="Calibri" panose="020F0502020204030204" pitchFamily="34" charset="0"/>
                <a:cs typeface="Calibri" panose="020F0502020204030204" pitchFamily="34" charset="0"/>
              </a:rPr>
              <a:t>Mist</a:t>
            </a:r>
            <a:r>
              <a:rPr lang="es-DO" sz="2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DO" sz="2900" err="1">
                <a:latin typeface="Calibri" panose="020F0502020204030204" pitchFamily="34" charset="0"/>
                <a:cs typeface="Calibri" panose="020F0502020204030204" pitchFamily="34" charset="0"/>
              </a:rPr>
              <a:t>Exposure</a:t>
            </a:r>
            <a:r>
              <a:rPr lang="es-DO" sz="2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DO" sz="2900" err="1">
                <a:latin typeface="Calibri" panose="020F0502020204030204" pitchFamily="34" charset="0"/>
                <a:cs typeface="Calibri" panose="020F0502020204030204" pitchFamily="34" charset="0"/>
              </a:rPr>
              <a:t>among</a:t>
            </a:r>
            <a:r>
              <a:rPr lang="es-DO" sz="2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DO" sz="2900" err="1">
                <a:latin typeface="Calibri" panose="020F0502020204030204" pitchFamily="34" charset="0"/>
                <a:cs typeface="Calibri" panose="020F0502020204030204" pitchFamily="34" charset="0"/>
              </a:rPr>
              <a:t>Steelworkers</a:t>
            </a:r>
            <a:r>
              <a:rPr lang="es-DO" sz="2900">
                <a:latin typeface="Calibri" panose="020F0502020204030204" pitchFamily="34" charset="0"/>
                <a:cs typeface="Calibri" panose="020F0502020204030204" pitchFamily="34" charset="0"/>
              </a:rPr>
              <a:t>,” 2022. https://www.cdc.gov/niosh/pgms/worknotify/acidmiststeelworkers.html</a:t>
            </a:r>
            <a:endParaRPr lang="es-ES" sz="29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s-ES">
              <a:cs typeface="Arial"/>
            </a:endParaRPr>
          </a:p>
          <a:p>
            <a:endParaRPr lang="en-US">
              <a:effectLst/>
              <a:cs typeface="Arial" panose="020B0604020202020204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s-DO">
              <a:cs typeface="Arial" panose="020B0604020202020204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89F21-BEF2-46AD-89F3-44E6BA47BFE1}" type="slidenum">
              <a:rPr lang="en-US" smtClean="0"/>
              <a:t>23</a:t>
            </a:fld>
            <a:endParaRPr lang="en-US"/>
          </a:p>
        </p:txBody>
      </p:sp>
      <p:cxnSp>
        <p:nvCxnSpPr>
          <p:cNvPr id="6" name="Conector recto 5"/>
          <p:cNvCxnSpPr/>
          <p:nvPr/>
        </p:nvCxnSpPr>
        <p:spPr>
          <a:xfrm>
            <a:off x="1441064" y="5951082"/>
            <a:ext cx="0" cy="396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1486879" y="5895476"/>
            <a:ext cx="1567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>
                <a:solidFill>
                  <a:schemeClr val="accent1"/>
                </a:solidFill>
              </a:rPr>
              <a:t>Ingenierías - INTEC</a:t>
            </a:r>
            <a:r>
              <a:rPr lang="es-ES" sz="1400" b="1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760" y="5511514"/>
            <a:ext cx="1034880" cy="103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0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3777"/>
          </a:xfrm>
        </p:spPr>
        <p:txBody>
          <a:bodyPr>
            <a:normAutofit fontScale="90000"/>
          </a:bodyPr>
          <a:lstStyle/>
          <a:p>
            <a:r>
              <a:rPr lang="en-US" sz="4000">
                <a:solidFill>
                  <a:srgbClr val="C00000"/>
                </a:solidFill>
              </a:rPr>
              <a:t>REFERENCIA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D2C7EC-7286-400A-BC53-EFCDD7E54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DO" sz="1800">
                <a:latin typeface="Calibri" panose="020F0502020204030204" pitchFamily="34" charset="0"/>
                <a:cs typeface="Calibri" panose="020F0502020204030204" pitchFamily="34" charset="0"/>
              </a:rPr>
              <a:t>[16]	 </a:t>
            </a:r>
            <a:r>
              <a:rPr lang="es-ES" sz="1800">
                <a:ea typeface="+mn-lt"/>
                <a:cs typeface="+mn-lt"/>
              </a:rPr>
              <a:t>K. A. </a:t>
            </a:r>
            <a:r>
              <a:rPr lang="es-ES" sz="1800" err="1">
                <a:ea typeface="+mn-lt"/>
                <a:cs typeface="+mn-lt"/>
              </a:rPr>
              <a:t>Kravanja</a:t>
            </a:r>
            <a:r>
              <a:rPr lang="es-ES" sz="1800">
                <a:ea typeface="+mn-lt"/>
                <a:cs typeface="+mn-lt"/>
              </a:rPr>
              <a:t> and M. </a:t>
            </a:r>
            <a:r>
              <a:rPr lang="es-ES" sz="1800" err="1">
                <a:ea typeface="+mn-lt"/>
                <a:cs typeface="+mn-lt"/>
              </a:rPr>
              <a:t>Finšgar</a:t>
            </a:r>
            <a:r>
              <a:rPr lang="es-ES" sz="1800">
                <a:ea typeface="+mn-lt"/>
                <a:cs typeface="+mn-lt"/>
              </a:rPr>
              <a:t>, “A </a:t>
            </a:r>
            <a:r>
              <a:rPr lang="es-ES" sz="1800" err="1">
                <a:ea typeface="+mn-lt"/>
                <a:cs typeface="+mn-lt"/>
              </a:rPr>
              <a:t>review</a:t>
            </a:r>
            <a:r>
              <a:rPr lang="es-ES" sz="1800">
                <a:ea typeface="+mn-lt"/>
                <a:cs typeface="+mn-lt"/>
              </a:rPr>
              <a:t> </a:t>
            </a:r>
            <a:r>
              <a:rPr lang="es-ES" sz="1800" err="1">
                <a:ea typeface="+mn-lt"/>
                <a:cs typeface="+mn-lt"/>
              </a:rPr>
              <a:t>of</a:t>
            </a:r>
            <a:r>
              <a:rPr lang="es-ES" sz="1800">
                <a:ea typeface="+mn-lt"/>
                <a:cs typeface="+mn-lt"/>
              </a:rPr>
              <a:t> </a:t>
            </a:r>
            <a:r>
              <a:rPr lang="es-ES" sz="1800" err="1">
                <a:ea typeface="+mn-lt"/>
                <a:cs typeface="+mn-lt"/>
              </a:rPr>
              <a:t>techniques</a:t>
            </a:r>
            <a:r>
              <a:rPr lang="es-ES" sz="1800">
                <a:ea typeface="+mn-lt"/>
                <a:cs typeface="+mn-lt"/>
              </a:rPr>
              <a:t> </a:t>
            </a:r>
            <a:r>
              <a:rPr lang="es-ES" sz="1800" err="1">
                <a:ea typeface="+mn-lt"/>
                <a:cs typeface="+mn-lt"/>
              </a:rPr>
              <a:t>for</a:t>
            </a:r>
            <a:r>
              <a:rPr lang="es-ES" sz="1800">
                <a:ea typeface="+mn-lt"/>
                <a:cs typeface="+mn-lt"/>
              </a:rPr>
              <a:t> </a:t>
            </a:r>
            <a:r>
              <a:rPr lang="es-ES" sz="1800" err="1">
                <a:ea typeface="+mn-lt"/>
                <a:cs typeface="+mn-lt"/>
              </a:rPr>
              <a:t>the</a:t>
            </a:r>
            <a:r>
              <a:rPr lang="es-ES" sz="1800">
                <a:ea typeface="+mn-lt"/>
                <a:cs typeface="+mn-lt"/>
              </a:rPr>
              <a:t> </a:t>
            </a:r>
            <a:r>
              <a:rPr lang="es-ES" sz="1800" err="1">
                <a:ea typeface="+mn-lt"/>
                <a:cs typeface="+mn-lt"/>
              </a:rPr>
              <a:t>application</a:t>
            </a:r>
            <a:r>
              <a:rPr lang="es-ES" sz="1800">
                <a:ea typeface="+mn-lt"/>
                <a:cs typeface="+mn-lt"/>
              </a:rPr>
              <a:t> </a:t>
            </a:r>
            <a:r>
              <a:rPr lang="es-ES" sz="1800" err="1">
                <a:ea typeface="+mn-lt"/>
                <a:cs typeface="+mn-lt"/>
              </a:rPr>
              <a:t>of</a:t>
            </a:r>
            <a:r>
              <a:rPr lang="es-ES" sz="1800">
                <a:ea typeface="+mn-lt"/>
                <a:cs typeface="+mn-lt"/>
              </a:rPr>
              <a:t> bioactive </a:t>
            </a:r>
            <a:r>
              <a:rPr lang="es-ES" sz="1800" err="1">
                <a:ea typeface="+mn-lt"/>
                <a:cs typeface="+mn-lt"/>
              </a:rPr>
              <a:t>coatings</a:t>
            </a:r>
            <a:r>
              <a:rPr lang="es-ES" sz="1800">
                <a:ea typeface="+mn-lt"/>
                <a:cs typeface="+mn-lt"/>
              </a:rPr>
              <a:t> </a:t>
            </a:r>
            <a:r>
              <a:rPr lang="es-ES" sz="1800" err="1">
                <a:ea typeface="+mn-lt"/>
                <a:cs typeface="+mn-lt"/>
              </a:rPr>
              <a:t>on</a:t>
            </a:r>
            <a:r>
              <a:rPr lang="es-ES" sz="1800">
                <a:ea typeface="+mn-lt"/>
                <a:cs typeface="+mn-lt"/>
              </a:rPr>
              <a:t> metal-</a:t>
            </a:r>
            <a:r>
              <a:rPr lang="es-ES" sz="1800" err="1">
                <a:ea typeface="+mn-lt"/>
                <a:cs typeface="+mn-lt"/>
              </a:rPr>
              <a:t>based</a:t>
            </a:r>
            <a:r>
              <a:rPr lang="es-ES" sz="1800">
                <a:ea typeface="+mn-lt"/>
                <a:cs typeface="+mn-lt"/>
              </a:rPr>
              <a:t> </a:t>
            </a:r>
            <a:r>
              <a:rPr lang="es-ES" sz="1800" err="1">
                <a:ea typeface="+mn-lt"/>
                <a:cs typeface="+mn-lt"/>
              </a:rPr>
              <a:t>implants</a:t>
            </a:r>
            <a:r>
              <a:rPr lang="es-ES" sz="1800">
                <a:ea typeface="+mn-lt"/>
                <a:cs typeface="+mn-lt"/>
              </a:rPr>
              <a:t> </a:t>
            </a:r>
            <a:r>
              <a:rPr lang="es-ES" sz="1800" err="1">
                <a:ea typeface="+mn-lt"/>
                <a:cs typeface="+mn-lt"/>
              </a:rPr>
              <a:t>to</a:t>
            </a:r>
            <a:r>
              <a:rPr lang="es-ES" sz="1800">
                <a:ea typeface="+mn-lt"/>
                <a:cs typeface="+mn-lt"/>
              </a:rPr>
              <a:t> </a:t>
            </a:r>
            <a:r>
              <a:rPr lang="es-ES" sz="1800" err="1">
                <a:ea typeface="+mn-lt"/>
                <a:cs typeface="+mn-lt"/>
              </a:rPr>
              <a:t>achieve</a:t>
            </a:r>
            <a:r>
              <a:rPr lang="es-ES" sz="1800">
                <a:ea typeface="+mn-lt"/>
                <a:cs typeface="+mn-lt"/>
              </a:rPr>
              <a:t> </a:t>
            </a:r>
            <a:r>
              <a:rPr lang="es-ES" sz="1800" err="1">
                <a:ea typeface="+mn-lt"/>
                <a:cs typeface="+mn-lt"/>
              </a:rPr>
              <a:t>controlled</a:t>
            </a:r>
            <a:r>
              <a:rPr lang="es-ES" sz="1800">
                <a:ea typeface="+mn-lt"/>
                <a:cs typeface="+mn-lt"/>
              </a:rPr>
              <a:t> </a:t>
            </a:r>
            <a:r>
              <a:rPr lang="es-ES" sz="1800" err="1">
                <a:ea typeface="+mn-lt"/>
                <a:cs typeface="+mn-lt"/>
              </a:rPr>
              <a:t>release</a:t>
            </a:r>
            <a:r>
              <a:rPr lang="es-ES" sz="1800">
                <a:ea typeface="+mn-lt"/>
                <a:cs typeface="+mn-lt"/>
              </a:rPr>
              <a:t> </a:t>
            </a:r>
            <a:r>
              <a:rPr lang="es-ES" sz="1800" err="1">
                <a:ea typeface="+mn-lt"/>
                <a:cs typeface="+mn-lt"/>
              </a:rPr>
              <a:t>of</a:t>
            </a:r>
            <a:r>
              <a:rPr lang="es-ES" sz="1800">
                <a:ea typeface="+mn-lt"/>
                <a:cs typeface="+mn-lt"/>
              </a:rPr>
              <a:t> active </a:t>
            </a:r>
            <a:r>
              <a:rPr lang="es-ES" sz="1800" err="1">
                <a:ea typeface="+mn-lt"/>
                <a:cs typeface="+mn-lt"/>
              </a:rPr>
              <a:t>ingredients</a:t>
            </a:r>
            <a:r>
              <a:rPr lang="es-ES" sz="1800">
                <a:ea typeface="+mn-lt"/>
                <a:cs typeface="+mn-lt"/>
              </a:rPr>
              <a:t>,” </a:t>
            </a:r>
            <a:r>
              <a:rPr lang="es-ES" sz="1800" i="1" err="1">
                <a:ea typeface="+mn-lt"/>
                <a:cs typeface="+mn-lt"/>
              </a:rPr>
              <a:t>Materials</a:t>
            </a:r>
            <a:r>
              <a:rPr lang="es-ES" sz="1800" i="1">
                <a:ea typeface="+mn-lt"/>
                <a:cs typeface="+mn-lt"/>
              </a:rPr>
              <a:t> &amp; </a:t>
            </a:r>
            <a:r>
              <a:rPr lang="es-ES" sz="1800" i="1" err="1">
                <a:ea typeface="+mn-lt"/>
                <a:cs typeface="+mn-lt"/>
              </a:rPr>
              <a:t>Design</a:t>
            </a:r>
            <a:r>
              <a:rPr lang="es-ES" sz="1800">
                <a:ea typeface="+mn-lt"/>
                <a:cs typeface="+mn-lt"/>
              </a:rPr>
              <a:t>, vol. 217, p. 110653, 2022. </a:t>
            </a:r>
          </a:p>
          <a:p>
            <a:r>
              <a:rPr lang="es-DO" sz="1800">
                <a:latin typeface="Calibri" panose="020F0502020204030204" pitchFamily="34" charset="0"/>
                <a:cs typeface="Calibri" panose="020F0502020204030204" pitchFamily="34" charset="0"/>
              </a:rPr>
              <a:t>[17]	</a:t>
            </a:r>
            <a:r>
              <a:rPr lang="es-ES" sz="1800">
                <a:ea typeface="+mn-lt"/>
                <a:cs typeface="+mn-lt"/>
              </a:rPr>
              <a:t>“</a:t>
            </a:r>
            <a:r>
              <a:rPr lang="es-ES" sz="1800" err="1">
                <a:ea typeface="+mn-lt"/>
                <a:cs typeface="+mn-lt"/>
              </a:rPr>
              <a:t>Laboratory</a:t>
            </a:r>
            <a:r>
              <a:rPr lang="es-ES" sz="1800">
                <a:ea typeface="+mn-lt"/>
                <a:cs typeface="+mn-lt"/>
              </a:rPr>
              <a:t> </a:t>
            </a:r>
            <a:r>
              <a:rPr lang="es-ES" sz="1800" err="1">
                <a:ea typeface="+mn-lt"/>
                <a:cs typeface="+mn-lt"/>
              </a:rPr>
              <a:t>anodizing</a:t>
            </a:r>
            <a:r>
              <a:rPr lang="es-ES" sz="1800">
                <a:ea typeface="+mn-lt"/>
                <a:cs typeface="+mn-lt"/>
              </a:rPr>
              <a:t> Mini-</a:t>
            </a:r>
            <a:r>
              <a:rPr lang="es-ES" sz="1800" err="1">
                <a:ea typeface="+mn-lt"/>
                <a:cs typeface="+mn-lt"/>
              </a:rPr>
              <a:t>Plant</a:t>
            </a:r>
            <a:r>
              <a:rPr lang="es-ES" sz="1800">
                <a:ea typeface="+mn-lt"/>
                <a:cs typeface="+mn-lt"/>
              </a:rPr>
              <a:t>,” </a:t>
            </a:r>
            <a:r>
              <a:rPr lang="es-ES" sz="1800" i="1" err="1">
                <a:ea typeface="+mn-lt"/>
                <a:cs typeface="+mn-lt"/>
              </a:rPr>
              <a:t>Select</a:t>
            </a:r>
            <a:r>
              <a:rPr lang="es-ES" sz="1800" i="1">
                <a:ea typeface="+mn-lt"/>
                <a:cs typeface="+mn-lt"/>
              </a:rPr>
              <a:t> </a:t>
            </a:r>
            <a:r>
              <a:rPr lang="es-ES" sz="1800" i="1" err="1">
                <a:ea typeface="+mn-lt"/>
                <a:cs typeface="+mn-lt"/>
              </a:rPr>
              <a:t>Region</a:t>
            </a:r>
            <a:r>
              <a:rPr lang="es-ES" sz="1800" i="1">
                <a:ea typeface="+mn-lt"/>
                <a:cs typeface="+mn-lt"/>
              </a:rPr>
              <a:t> in </a:t>
            </a:r>
            <a:r>
              <a:rPr lang="es-ES" sz="1800" i="1" err="1">
                <a:ea typeface="+mn-lt"/>
                <a:cs typeface="+mn-lt"/>
              </a:rPr>
              <a:t>the</a:t>
            </a:r>
            <a:r>
              <a:rPr lang="es-ES" sz="1800" i="1">
                <a:ea typeface="+mn-lt"/>
                <a:cs typeface="+mn-lt"/>
              </a:rPr>
              <a:t> </a:t>
            </a:r>
            <a:r>
              <a:rPr lang="es-ES" sz="1800" i="1" err="1">
                <a:ea typeface="+mn-lt"/>
                <a:cs typeface="+mn-lt"/>
              </a:rPr>
              <a:t>popup</a:t>
            </a:r>
            <a:r>
              <a:rPr lang="es-ES" sz="1800" i="1">
                <a:ea typeface="+mn-lt"/>
                <a:cs typeface="+mn-lt"/>
              </a:rPr>
              <a:t> </a:t>
            </a:r>
            <a:r>
              <a:rPr lang="es-ES" sz="1800" i="1" err="1">
                <a:ea typeface="+mn-lt"/>
                <a:cs typeface="+mn-lt"/>
              </a:rPr>
              <a:t>dialog</a:t>
            </a:r>
            <a:r>
              <a:rPr lang="es-ES" sz="1800" i="1">
                <a:ea typeface="+mn-lt"/>
                <a:cs typeface="+mn-lt"/>
              </a:rPr>
              <a:t> modal</a:t>
            </a:r>
            <a:r>
              <a:rPr lang="es-ES" sz="1800">
                <a:ea typeface="+mn-lt"/>
                <a:cs typeface="+mn-lt"/>
              </a:rPr>
              <a:t>. [Online]. </a:t>
            </a:r>
            <a:r>
              <a:rPr lang="es-ES" sz="1800" err="1">
                <a:ea typeface="+mn-lt"/>
                <a:cs typeface="+mn-lt"/>
              </a:rPr>
              <a:t>Available</a:t>
            </a:r>
            <a:r>
              <a:rPr lang="es-ES" sz="1800">
                <a:ea typeface="+mn-lt"/>
                <a:cs typeface="+mn-lt"/>
              </a:rPr>
              <a:t>: </a:t>
            </a:r>
            <a:r>
              <a:rPr lang="es-ES" sz="1800">
                <a:ea typeface="+mn-lt"/>
                <a:cs typeface="+mn-lt"/>
                <a:hlinkClick r:id="rId2"/>
              </a:rPr>
              <a:t>https://www.technic.com/equipment/anodizing-equipment/laboratory-anodizing-mini-plant</a:t>
            </a:r>
            <a:r>
              <a:rPr lang="es-ES" sz="1800">
                <a:ea typeface="+mn-lt"/>
                <a:cs typeface="+mn-lt"/>
              </a:rPr>
              <a:t>. [</a:t>
            </a:r>
            <a:r>
              <a:rPr lang="es-ES" sz="1800" err="1">
                <a:ea typeface="+mn-lt"/>
                <a:cs typeface="+mn-lt"/>
              </a:rPr>
              <a:t>Accessed</a:t>
            </a:r>
            <a:r>
              <a:rPr lang="es-ES" sz="1800">
                <a:ea typeface="+mn-lt"/>
                <a:cs typeface="+mn-lt"/>
              </a:rPr>
              <a:t>: 09-Aug-2022]. 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89F21-BEF2-46AD-89F3-44E6BA47BFE1}" type="slidenum">
              <a:rPr lang="en-US" smtClean="0"/>
              <a:t>24</a:t>
            </a:fld>
            <a:endParaRPr lang="en-US"/>
          </a:p>
        </p:txBody>
      </p:sp>
      <p:cxnSp>
        <p:nvCxnSpPr>
          <p:cNvPr id="6" name="Conector recto 5"/>
          <p:cNvCxnSpPr/>
          <p:nvPr/>
        </p:nvCxnSpPr>
        <p:spPr>
          <a:xfrm>
            <a:off x="1441064" y="5951082"/>
            <a:ext cx="0" cy="396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1486879" y="5895476"/>
            <a:ext cx="1567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>
                <a:solidFill>
                  <a:schemeClr val="accent1"/>
                </a:solidFill>
              </a:rPr>
              <a:t>Ingenierías - INTEC</a:t>
            </a:r>
            <a:r>
              <a:rPr lang="es-ES" sz="1400" b="1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760" y="5511514"/>
            <a:ext cx="1034880" cy="103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58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3777"/>
          </a:xfrm>
        </p:spPr>
        <p:txBody>
          <a:bodyPr>
            <a:normAutofit fontScale="90000"/>
          </a:bodyPr>
          <a:lstStyle/>
          <a:p>
            <a:r>
              <a:rPr lang="en-US" sz="4000">
                <a:solidFill>
                  <a:srgbClr val="C00000"/>
                </a:solidFill>
              </a:rPr>
              <a:t>SITUACIÓN PROBLEMÁTICA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89F21-BEF2-46AD-89F3-44E6BA47BFE1}" type="slidenum">
              <a:rPr lang="en-US" smtClean="0"/>
              <a:t>3</a:t>
            </a:fld>
            <a:endParaRPr lang="en-US"/>
          </a:p>
        </p:txBody>
      </p:sp>
      <p:cxnSp>
        <p:nvCxnSpPr>
          <p:cNvPr id="6" name="Conector recto 5"/>
          <p:cNvCxnSpPr/>
          <p:nvPr/>
        </p:nvCxnSpPr>
        <p:spPr>
          <a:xfrm>
            <a:off x="1441064" y="5951082"/>
            <a:ext cx="0" cy="396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1486879" y="5895476"/>
            <a:ext cx="1567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>
                <a:solidFill>
                  <a:schemeClr val="accent1"/>
                </a:solidFill>
              </a:rPr>
              <a:t>Ingenierías - INTEC</a:t>
            </a:r>
            <a:r>
              <a:rPr lang="es-ES" sz="1400" b="1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760" y="5511514"/>
            <a:ext cx="1034880" cy="1034880"/>
          </a:xfrm>
          <a:prstGeom prst="rect">
            <a:avLst/>
          </a:prstGeom>
        </p:spPr>
      </p:pic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B82B9BBF-9208-A4B6-07FF-5D0329D6E1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0814569"/>
              </p:ext>
            </p:extLst>
          </p:nvPr>
        </p:nvGraphicFramePr>
        <p:xfrm>
          <a:off x="1047750" y="1571112"/>
          <a:ext cx="4561726" cy="3118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B4577FB-5B59-4EFD-7003-13676C9FA12D}"/>
              </a:ext>
            </a:extLst>
          </p:cNvPr>
          <p:cNvSpPr txBox="1"/>
          <p:nvPr/>
        </p:nvSpPr>
        <p:spPr>
          <a:xfrm>
            <a:off x="4893274" y="1898922"/>
            <a:ext cx="670248" cy="37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kumimoji="0" lang="en-US" sz="1862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x24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C72E84-8611-DA14-DA79-BE515CB12CA0}"/>
              </a:ext>
            </a:extLst>
          </p:cNvPr>
          <p:cNvSpPr txBox="1"/>
          <p:nvPr/>
        </p:nvSpPr>
        <p:spPr>
          <a:xfrm>
            <a:off x="2866276" y="3130457"/>
            <a:ext cx="714875" cy="37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x</a:t>
            </a:r>
            <a:r>
              <a:rPr lang="en-US" b="1" i="0">
                <a:effectLst/>
              </a:rPr>
              <a:t>1.4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0A7AA22-D50B-748F-1D68-9C03351D63D9}"/>
              </a:ext>
            </a:extLst>
          </p:cNvPr>
          <p:cNvSpPr txBox="1"/>
          <p:nvPr/>
        </p:nvSpPr>
        <p:spPr>
          <a:xfrm>
            <a:off x="10690340" y="5987018"/>
            <a:ext cx="453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D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[1]</a:t>
            </a:r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D8C8D9-DB63-3ABE-FDEA-6F0C8C99ACDD}"/>
              </a:ext>
            </a:extLst>
          </p:cNvPr>
          <p:cNvSpPr txBox="1"/>
          <p:nvPr/>
        </p:nvSpPr>
        <p:spPr>
          <a:xfrm>
            <a:off x="1145603" y="4689505"/>
            <a:ext cx="44638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Figura 1  Ca</a:t>
            </a:r>
            <a:r>
              <a:rPr lang="es-ES" sz="1400">
                <a:solidFill>
                  <a:srgbClr val="000000"/>
                </a:solidFill>
                <a:latin typeface="Arial" panose="020B0604020202020204" pitchFamily="34" charset="0"/>
              </a:rPr>
              <a:t>sos de cáncer por exposición a ácidos </a:t>
            </a:r>
            <a:r>
              <a:rPr lang="en-US" sz="1400">
                <a:solidFill>
                  <a:srgbClr val="000000"/>
                </a:solidFill>
                <a:latin typeface="Arial" panose="020B0604020202020204" pitchFamily="34" charset="0"/>
              </a:rPr>
              <a:t>[1]</a:t>
            </a:r>
            <a:endParaRPr lang="en-US" sz="1400"/>
          </a:p>
        </p:txBody>
      </p:sp>
      <p:pic>
        <p:nvPicPr>
          <p:cNvPr id="14" name="Picture 13" descr="Hierarchy of Controls inverted pyramid graphic representing the page's list of general effectiveness, from greatest to least.">
            <a:extLst>
              <a:ext uri="{FF2B5EF4-FFF2-40B4-BE49-F238E27FC236}">
                <a16:creationId xmlns:a16="http://schemas.microsoft.com/office/drawing/2014/main" id="{8D9295C1-C09A-6116-15F3-B079CCF839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377" y="1768759"/>
            <a:ext cx="4180649" cy="280353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2BE2A57-972A-99DE-EA10-5932E000E499}"/>
              </a:ext>
            </a:extLst>
          </p:cNvPr>
          <p:cNvSpPr txBox="1"/>
          <p:nvPr/>
        </p:nvSpPr>
        <p:spPr>
          <a:xfrm>
            <a:off x="6680377" y="4689802"/>
            <a:ext cx="44638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Figura 2  </a:t>
            </a:r>
            <a:r>
              <a:rPr lang="es-ES" sz="1400" err="1">
                <a:solidFill>
                  <a:srgbClr val="000000"/>
                </a:solidFill>
                <a:latin typeface="Arial" panose="020B0604020202020204" pitchFamily="34" charset="0"/>
              </a:rPr>
              <a:t>Hierachy</a:t>
            </a:r>
            <a:r>
              <a:rPr lang="es-ES" sz="14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sz="1400" err="1">
                <a:solidFill>
                  <a:srgbClr val="000000"/>
                </a:solidFill>
                <a:latin typeface="Arial" panose="020B0604020202020204" pitchFamily="34" charset="0"/>
              </a:rPr>
              <a:t>of</a:t>
            </a:r>
            <a:r>
              <a:rPr lang="es-ES" sz="14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sz="1400" err="1">
                <a:solidFill>
                  <a:srgbClr val="000000"/>
                </a:solidFill>
                <a:latin typeface="Arial" panose="020B0604020202020204" pitchFamily="34" charset="0"/>
              </a:rPr>
              <a:t>Controls</a:t>
            </a:r>
            <a:r>
              <a:rPr lang="es-ES" sz="1400">
                <a:solidFill>
                  <a:srgbClr val="000000"/>
                </a:solidFill>
                <a:latin typeface="Arial" panose="020B0604020202020204" pitchFamily="34" charset="0"/>
              </a:rPr>
              <a:t> NIOSH </a:t>
            </a:r>
            <a:r>
              <a:rPr lang="en-US" sz="1400">
                <a:solidFill>
                  <a:srgbClr val="000000"/>
                </a:solidFill>
                <a:latin typeface="Arial" panose="020B0604020202020204" pitchFamily="34" charset="0"/>
              </a:rPr>
              <a:t>[1]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6790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3777"/>
          </a:xfrm>
        </p:spPr>
        <p:txBody>
          <a:bodyPr>
            <a:normAutofit fontScale="90000"/>
          </a:bodyPr>
          <a:lstStyle/>
          <a:p>
            <a:r>
              <a:rPr lang="en-US" sz="4000">
                <a:solidFill>
                  <a:srgbClr val="C00000"/>
                </a:solidFill>
              </a:rPr>
              <a:t>ESTADO DEL ARTE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89F21-BEF2-46AD-89F3-44E6BA47BFE1}" type="slidenum">
              <a:rPr lang="en-US" smtClean="0"/>
              <a:t>4</a:t>
            </a:fld>
            <a:endParaRPr lang="en-US"/>
          </a:p>
        </p:txBody>
      </p:sp>
      <p:cxnSp>
        <p:nvCxnSpPr>
          <p:cNvPr id="6" name="Conector recto 5"/>
          <p:cNvCxnSpPr/>
          <p:nvPr/>
        </p:nvCxnSpPr>
        <p:spPr>
          <a:xfrm>
            <a:off x="1441064" y="5951082"/>
            <a:ext cx="0" cy="396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1486879" y="5895476"/>
            <a:ext cx="1567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>
                <a:solidFill>
                  <a:schemeClr val="accent1"/>
                </a:solidFill>
              </a:rPr>
              <a:t>Ingenierías - INTEC</a:t>
            </a:r>
            <a:r>
              <a:rPr lang="es-ES" sz="1400" b="1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760" y="5511514"/>
            <a:ext cx="1034880" cy="1034880"/>
          </a:xfrm>
          <a:prstGeom prst="rect">
            <a:avLst/>
          </a:prstGeom>
        </p:spPr>
      </p:pic>
      <p:pic>
        <p:nvPicPr>
          <p:cNvPr id="7" name="Picture 2" descr="What Is Piston Hard Anodizing?">
            <a:extLst>
              <a:ext uri="{FF2B5EF4-FFF2-40B4-BE49-F238E27FC236}">
                <a16:creationId xmlns:a16="http://schemas.microsoft.com/office/drawing/2014/main" id="{F82A0B8A-0C73-B9F9-0684-9248B83A8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982" y="1907327"/>
            <a:ext cx="4479025" cy="249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阳极氧化设备| Technic Inc.">
            <a:extLst>
              <a:ext uri="{FF2B5EF4-FFF2-40B4-BE49-F238E27FC236}">
                <a16:creationId xmlns:a16="http://schemas.microsoft.com/office/drawing/2014/main" id="{3312B65B-1F1A-46D4-A424-0A6E3BE74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12" y="1913975"/>
            <a:ext cx="4463878" cy="249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8E6BA6-3F0E-8078-3D2B-AF002E9F4E17}"/>
              </a:ext>
            </a:extLst>
          </p:cNvPr>
          <p:cNvSpPr txBox="1"/>
          <p:nvPr/>
        </p:nvSpPr>
        <p:spPr>
          <a:xfrm>
            <a:off x="980912" y="4470279"/>
            <a:ext cx="44638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Figura 2  Maquinaria de anodizado industrial [2]</a:t>
            </a:r>
            <a:endParaRPr lang="en-US" sz="1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244B4A-933F-6BB0-213B-97DF880FBF18}"/>
              </a:ext>
            </a:extLst>
          </p:cNvPr>
          <p:cNvSpPr txBox="1"/>
          <p:nvPr/>
        </p:nvSpPr>
        <p:spPr>
          <a:xfrm>
            <a:off x="6708982" y="4470279"/>
            <a:ext cx="44790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Figura 3  Proceso de anodizado manual [3]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82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3777"/>
          </a:xfrm>
        </p:spPr>
        <p:txBody>
          <a:bodyPr>
            <a:normAutofit fontScale="90000"/>
          </a:bodyPr>
          <a:lstStyle/>
          <a:p>
            <a:r>
              <a:rPr lang="en-US" sz="4000">
                <a:solidFill>
                  <a:srgbClr val="C00000"/>
                </a:solidFill>
              </a:rPr>
              <a:t>HIPOTESIS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D2C7EC-7286-400A-BC53-EFCDD7E54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6855"/>
            <a:ext cx="10515600" cy="15173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DO">
                <a:ea typeface="+mn-lt"/>
                <a:cs typeface="+mn-lt"/>
              </a:rPr>
              <a:t>Una máquina de anodizado que utilice tecnología de visión maquina podría ayudar a realizar el proceso de forma segura y precisa. </a:t>
            </a:r>
            <a:endParaRPr lang="en-US">
              <a:cs typeface="Arial" panose="020B0604020202020204"/>
            </a:endParaRPr>
          </a:p>
          <a:p>
            <a:endParaRPr lang="es-DO">
              <a:ea typeface="+mn-lt"/>
              <a:cs typeface="+mn-lt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s-DO">
              <a:cs typeface="Arial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89F21-BEF2-46AD-89F3-44E6BA47BFE1}" type="slidenum">
              <a:rPr lang="en-US" smtClean="0"/>
              <a:t>5</a:t>
            </a:fld>
            <a:endParaRPr lang="en-US"/>
          </a:p>
        </p:txBody>
      </p:sp>
      <p:cxnSp>
        <p:nvCxnSpPr>
          <p:cNvPr id="6" name="Conector recto 5"/>
          <p:cNvCxnSpPr/>
          <p:nvPr/>
        </p:nvCxnSpPr>
        <p:spPr>
          <a:xfrm>
            <a:off x="1441064" y="5951082"/>
            <a:ext cx="0" cy="396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1486879" y="5895476"/>
            <a:ext cx="1567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>
                <a:solidFill>
                  <a:schemeClr val="accent1"/>
                </a:solidFill>
              </a:rPr>
              <a:t>Ingenierías - INTEC</a:t>
            </a:r>
            <a:r>
              <a:rPr lang="es-ES" sz="1400" b="1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760" y="5511514"/>
            <a:ext cx="1034880" cy="103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11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3777"/>
          </a:xfrm>
        </p:spPr>
        <p:txBody>
          <a:bodyPr>
            <a:normAutofit fontScale="90000"/>
          </a:bodyPr>
          <a:lstStyle/>
          <a:p>
            <a:r>
              <a:rPr lang="en-US" sz="4000">
                <a:solidFill>
                  <a:srgbClr val="C00000"/>
                </a:solidFill>
              </a:rPr>
              <a:t>OBJETIVO GENERAL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D2C7EC-7286-400A-BC53-EFCDD7E54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22011"/>
            <a:ext cx="10515600" cy="16453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DO"/>
              <a:t>Desarrollar una máquina que permita hacer el anodizado de piezas pequeñas y medianas de forma segura y precisa mediante el uso de seccionado de luz. </a:t>
            </a:r>
            <a:endParaRPr lang="es-DO">
              <a:ea typeface="+mn-lt"/>
              <a:cs typeface="+mn-lt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89F21-BEF2-46AD-89F3-44E6BA47BFE1}" type="slidenum">
              <a:rPr lang="en-US" smtClean="0"/>
              <a:t>6</a:t>
            </a:fld>
            <a:endParaRPr lang="en-US"/>
          </a:p>
        </p:txBody>
      </p:sp>
      <p:cxnSp>
        <p:nvCxnSpPr>
          <p:cNvPr id="6" name="Conector recto 5"/>
          <p:cNvCxnSpPr/>
          <p:nvPr/>
        </p:nvCxnSpPr>
        <p:spPr>
          <a:xfrm>
            <a:off x="1441064" y="5951082"/>
            <a:ext cx="0" cy="396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1486879" y="5895476"/>
            <a:ext cx="1567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>
                <a:solidFill>
                  <a:schemeClr val="accent1"/>
                </a:solidFill>
              </a:rPr>
              <a:t>Ingenierías - INTEC</a:t>
            </a:r>
            <a:r>
              <a:rPr lang="es-ES" sz="1400" b="1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760" y="5511514"/>
            <a:ext cx="1034880" cy="103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91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3777"/>
          </a:xfrm>
        </p:spPr>
        <p:txBody>
          <a:bodyPr>
            <a:normAutofit fontScale="90000"/>
          </a:bodyPr>
          <a:lstStyle/>
          <a:p>
            <a:r>
              <a:rPr lang="en-US" sz="4000">
                <a:solidFill>
                  <a:srgbClr val="C00000"/>
                </a:solidFill>
              </a:rPr>
              <a:t>OBJETIVO ESPECIFICOS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D2C7EC-7286-400A-BC53-EFCDD7E54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457200" indent="-457200">
              <a:buFont typeface="Arial" panose="05000000000000000000" pitchFamily="2" charset="2"/>
              <a:buChar char="•"/>
            </a:pPr>
            <a:r>
              <a:rPr lang="es-ES" sz="2400"/>
              <a:t>Desarrollar un sistema que pueda estimar el área superficial de una pieza no cóncava menor a 20 centímetros.</a:t>
            </a:r>
            <a:endParaRPr lang="es-ES" sz="2400">
              <a:solidFill>
                <a:srgbClr val="FF0000"/>
              </a:solidFill>
            </a:endParaRPr>
          </a:p>
          <a:p>
            <a:pPr marL="457200" indent="-457200">
              <a:buFont typeface="Arial" panose="05000000000000000000" pitchFamily="2" charset="2"/>
              <a:buChar char="•"/>
            </a:pPr>
            <a:r>
              <a:rPr lang="es-ES" sz="2400"/>
              <a:t>Desarrollar un sistema que disminuya la incertidumbre e irregularidad de la operación de la pieza, garantizando su calidad y evitando su reprocesamiento.</a:t>
            </a:r>
          </a:p>
          <a:p>
            <a:pPr marL="457200" indent="-457200">
              <a:buFont typeface="Arial" panose="05000000000000000000" pitchFamily="2" charset="2"/>
              <a:buChar char="•"/>
            </a:pPr>
            <a:r>
              <a:rPr lang="es-ES" sz="2400"/>
              <a:t>Desarrollar un mecanismo que sea capaz de desplazar las piezas a través de las etapas del proceso de anodizado. </a:t>
            </a:r>
            <a:endParaRPr lang="es-ES" sz="2400">
              <a:solidFill>
                <a:srgbClr val="FF0000"/>
              </a:solidFill>
            </a:endParaRPr>
          </a:p>
          <a:p>
            <a:pPr marL="457200" indent="-457200">
              <a:buFont typeface="Arial" panose="05000000000000000000" pitchFamily="2" charset="2"/>
              <a:buChar char="•"/>
            </a:pPr>
            <a:r>
              <a:rPr lang="es-ES" sz="2400"/>
              <a:t>Implementar un sistema que valide el cumplimiento del proceso de desplazamiento de las piezas y la estabilidad de las variables del sistema. </a:t>
            </a:r>
          </a:p>
          <a:p>
            <a:pPr marL="457200" indent="-457200">
              <a:buFont typeface="Arial" panose="05000000000000000000" pitchFamily="2" charset="2"/>
              <a:buChar char="•"/>
            </a:pPr>
            <a:r>
              <a:rPr lang="es-ES" sz="2400"/>
              <a:t>Implementar un sistema que cumpla con las pautas de seguridad necesarias para el tratamiento de los diferentes químicos que se utilizan en el proceso.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s-DO" sz="2400">
              <a:cs typeface="Arial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89F21-BEF2-46AD-89F3-44E6BA47BFE1}" type="slidenum">
              <a:rPr lang="en-US" smtClean="0"/>
              <a:t>7</a:t>
            </a:fld>
            <a:endParaRPr lang="en-US"/>
          </a:p>
        </p:txBody>
      </p:sp>
      <p:cxnSp>
        <p:nvCxnSpPr>
          <p:cNvPr id="6" name="Conector recto 5"/>
          <p:cNvCxnSpPr/>
          <p:nvPr/>
        </p:nvCxnSpPr>
        <p:spPr>
          <a:xfrm>
            <a:off x="1441064" y="5951082"/>
            <a:ext cx="0" cy="396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1486879" y="5895476"/>
            <a:ext cx="1567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>
                <a:solidFill>
                  <a:schemeClr val="accent1"/>
                </a:solidFill>
              </a:rPr>
              <a:t>Ingenierías - INTEC</a:t>
            </a:r>
            <a:r>
              <a:rPr lang="es-ES" sz="1400" b="1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760" y="5511514"/>
            <a:ext cx="1034880" cy="103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232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D2C7EC-7286-400A-BC53-EFCDD7E54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4419"/>
            <a:ext cx="10515600" cy="43513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/>
              <a:t>Desarrollar un sistema que pueda estimar el área superficial de una pieza no cóncava menor a 20 centímetros.</a:t>
            </a:r>
            <a:endParaRPr lang="es-DO" sz="280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89F21-BEF2-46AD-89F3-44E6BA47BFE1}" type="slidenum">
              <a:rPr lang="en-US" smtClean="0"/>
              <a:t>8</a:t>
            </a:fld>
            <a:endParaRPr lang="en-US"/>
          </a:p>
        </p:txBody>
      </p:sp>
      <p:cxnSp>
        <p:nvCxnSpPr>
          <p:cNvPr id="6" name="Conector recto 5"/>
          <p:cNvCxnSpPr/>
          <p:nvPr/>
        </p:nvCxnSpPr>
        <p:spPr>
          <a:xfrm>
            <a:off x="1441064" y="5951082"/>
            <a:ext cx="0" cy="396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1486879" y="5895476"/>
            <a:ext cx="1567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>
                <a:solidFill>
                  <a:schemeClr val="accent1"/>
                </a:solidFill>
              </a:rPr>
              <a:t>Ingenierías - INTEC</a:t>
            </a:r>
            <a:r>
              <a:rPr lang="es-ES" sz="1400" b="1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760" y="5511514"/>
            <a:ext cx="1034880" cy="1034880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3ACBB5A9-9D22-A82B-34CF-3770F6568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0257"/>
            <a:ext cx="3339767" cy="24871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B1C947-25DB-31A3-E782-6995BA27B6CD}"/>
              </a:ext>
            </a:extLst>
          </p:cNvPr>
          <p:cNvSpPr txBox="1"/>
          <p:nvPr/>
        </p:nvSpPr>
        <p:spPr>
          <a:xfrm>
            <a:off x="2217815" y="4757425"/>
            <a:ext cx="44638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Figura 4  Seccionado por luz [2]</a:t>
            </a:r>
            <a:endParaRPr lang="en-US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339E1E-0B0E-9316-69FA-6A20F0765D32}"/>
              </a:ext>
            </a:extLst>
          </p:cNvPr>
          <p:cNvSpPr txBox="1"/>
          <p:nvPr/>
        </p:nvSpPr>
        <p:spPr>
          <a:xfrm>
            <a:off x="9088624" y="4610886"/>
            <a:ext cx="53550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Figura </a:t>
            </a:r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</a:rPr>
              <a:t>5 Cabina de escaneo</a:t>
            </a:r>
            <a:endParaRPr lang="en-US" sz="1400" dirty="0"/>
          </a:p>
        </p:txBody>
      </p:sp>
      <p:pic>
        <p:nvPicPr>
          <p:cNvPr id="1026" name="Picture 2" descr="Engineer Scanner Set | 3d Scanner | Diy Kit | Power Tool Accessories - Mini  3d Diy Kit Set - Aliexpress">
            <a:extLst>
              <a:ext uri="{FF2B5EF4-FFF2-40B4-BE49-F238E27FC236}">
                <a16:creationId xmlns:a16="http://schemas.microsoft.com/office/drawing/2014/main" id="{198B4095-3722-00F3-31E9-835533F6E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168" y="2329216"/>
            <a:ext cx="2312232" cy="231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03948B-F6A2-64F8-14A0-297F78C6A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8624" y="2452680"/>
            <a:ext cx="1914792" cy="1810003"/>
          </a:xfrm>
          <a:prstGeom prst="rect">
            <a:avLst/>
          </a:prstGeom>
        </p:spPr>
      </p:pic>
      <p:pic>
        <p:nvPicPr>
          <p:cNvPr id="13" name="Picture 12" descr="A picture containing text, indoor, cluttered&#10;&#10;Description automatically generated">
            <a:extLst>
              <a:ext uri="{FF2B5EF4-FFF2-40B4-BE49-F238E27FC236}">
                <a16:creationId xmlns:a16="http://schemas.microsoft.com/office/drawing/2014/main" id="{8E98AB24-0853-35CB-B832-3DDA076818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764" y="2434220"/>
            <a:ext cx="2048653" cy="273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78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D2C7EC-7286-400A-BC53-EFCDD7E54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7037"/>
            <a:ext cx="10515600" cy="1310091"/>
          </a:xfrm>
        </p:spPr>
        <p:txBody>
          <a:bodyPr/>
          <a:lstStyle/>
          <a:p>
            <a:pPr marL="457200" indent="-457200">
              <a:buFont typeface="Arial" panose="05000000000000000000" pitchFamily="2" charset="2"/>
              <a:buChar char="•"/>
            </a:pPr>
            <a:r>
              <a:rPr lang="es-ES" sz="2400"/>
              <a:t>Desarrollar un sistema que disminuya la incertidumbre e irregularidad de la operación de la pieza, garantizando su calidad y evitando su reprocesamiento.</a:t>
            </a:r>
            <a:endParaRPr lang="es-DO" sz="240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89F21-BEF2-46AD-89F3-44E6BA47BFE1}" type="slidenum">
              <a:rPr lang="en-US" smtClean="0"/>
              <a:t>9</a:t>
            </a:fld>
            <a:endParaRPr lang="en-US"/>
          </a:p>
        </p:txBody>
      </p:sp>
      <p:cxnSp>
        <p:nvCxnSpPr>
          <p:cNvPr id="6" name="Conector recto 5"/>
          <p:cNvCxnSpPr/>
          <p:nvPr/>
        </p:nvCxnSpPr>
        <p:spPr>
          <a:xfrm>
            <a:off x="1441064" y="5951082"/>
            <a:ext cx="0" cy="396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1486879" y="5895476"/>
            <a:ext cx="1567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>
                <a:solidFill>
                  <a:schemeClr val="accent1"/>
                </a:solidFill>
              </a:rPr>
              <a:t>Ingenierías - INTEC</a:t>
            </a:r>
            <a:r>
              <a:rPr lang="es-ES" sz="1400" b="1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760" y="5511514"/>
            <a:ext cx="1034880" cy="1034880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E003744F-9252-0A7A-0FD2-02171962A7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80" b="48062"/>
          <a:stretch/>
        </p:blipFill>
        <p:spPr>
          <a:xfrm>
            <a:off x="838200" y="2008006"/>
            <a:ext cx="5257797" cy="28072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DEC3029-FDC1-4B86-CBC6-061757C54667}"/>
              </a:ext>
            </a:extLst>
          </p:cNvPr>
          <p:cNvSpPr txBox="1"/>
          <p:nvPr/>
        </p:nvSpPr>
        <p:spPr>
          <a:xfrm>
            <a:off x="1527881" y="4815209"/>
            <a:ext cx="44638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Figura 6  Seudocódigo proceso parte 1</a:t>
            </a:r>
            <a:endParaRPr lang="en-US" sz="1400" dirty="0"/>
          </a:p>
        </p:txBody>
      </p:sp>
      <p:sp>
        <p:nvSpPr>
          <p:cNvPr id="2" name="TextBox 15">
            <a:extLst>
              <a:ext uri="{FF2B5EF4-FFF2-40B4-BE49-F238E27FC236}">
                <a16:creationId xmlns:a16="http://schemas.microsoft.com/office/drawing/2014/main" id="{75D0AF8D-C121-3BD4-7C49-61F8C9704797}"/>
              </a:ext>
            </a:extLst>
          </p:cNvPr>
          <p:cNvSpPr txBox="1"/>
          <p:nvPr/>
        </p:nvSpPr>
        <p:spPr>
          <a:xfrm>
            <a:off x="6889927" y="4815208"/>
            <a:ext cx="44638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Figura 7  Reconstrucción geométrica de la pieza a partir de nube de puntos</a:t>
            </a:r>
            <a:endParaRPr lang="en-US" sz="1400" dirty="0"/>
          </a:p>
        </p:txBody>
      </p:sp>
      <p:pic>
        <p:nvPicPr>
          <p:cNvPr id="2050" name="Picture 2" descr="MakerBot Industries: MakerScanner Post Processing">
            <a:extLst>
              <a:ext uri="{FF2B5EF4-FFF2-40B4-BE49-F238E27FC236}">
                <a16:creationId xmlns:a16="http://schemas.microsoft.com/office/drawing/2014/main" id="{9DA368CC-6653-D954-6BD7-9EDD4A4EF6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0" t="15379" r="16280" b="18764"/>
          <a:stretch/>
        </p:blipFill>
        <p:spPr bwMode="auto">
          <a:xfrm>
            <a:off x="7124700" y="2199579"/>
            <a:ext cx="2971800" cy="242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09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INTEC - MARCA">
      <a:dk1>
        <a:sysClr val="windowText" lastClr="000000"/>
      </a:dk1>
      <a:lt1>
        <a:sysClr val="window" lastClr="FFFFFF"/>
      </a:lt1>
      <a:dk2>
        <a:srgbClr val="636569"/>
      </a:dk2>
      <a:lt2>
        <a:srgbClr val="E5E6E6"/>
      </a:lt2>
      <a:accent1>
        <a:srgbClr val="DF1A22"/>
      </a:accent1>
      <a:accent2>
        <a:srgbClr val="920609"/>
      </a:accent2>
      <a:accent3>
        <a:srgbClr val="E86C4F"/>
      </a:accent3>
      <a:accent4>
        <a:srgbClr val="B35153"/>
      </a:accent4>
      <a:accent5>
        <a:srgbClr val="EE9175"/>
      </a:accent5>
      <a:accent6>
        <a:srgbClr val="C88283"/>
      </a:accent6>
      <a:hlink>
        <a:srgbClr val="DF1A22"/>
      </a:hlink>
      <a:folHlink>
        <a:srgbClr val="E86C4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C6ACFB165BF3E4CBFB17C67951A5EF0" ma:contentTypeVersion="16" ma:contentTypeDescription="Crée un document." ma:contentTypeScope="" ma:versionID="4cc9ad2117a767f0868e8b9e1e6da7ff">
  <xsd:schema xmlns:xsd="http://www.w3.org/2001/XMLSchema" xmlns:xs="http://www.w3.org/2001/XMLSchema" xmlns:p="http://schemas.microsoft.com/office/2006/metadata/properties" xmlns:ns2="d2d44c6b-a779-44e8-94a1-1838f6e2d963" xmlns:ns3="6ba27a60-60cb-4a72-b90f-f5d409861020" targetNamespace="http://schemas.microsoft.com/office/2006/metadata/properties" ma:root="true" ma:fieldsID="d4d3fe293ee45c7c255f9d1da6feb60e" ns2:_="" ns3:_="">
    <xsd:import namespace="d2d44c6b-a779-44e8-94a1-1838f6e2d963"/>
    <xsd:import namespace="6ba27a60-60cb-4a72-b90f-f5d40986102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d44c6b-a779-44e8-94a1-1838f6e2d9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Balises d’images" ma:readOnly="false" ma:fieldId="{5cf76f15-5ced-4ddc-b409-7134ff3c332f}" ma:taxonomyMulti="true" ma:sspId="6241388b-7a6c-4269-8661-86f0eeab2ca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a27a60-60cb-4a72-b90f-f5d409861020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1e9b3a9d-dbc6-4dd2-9057-9afb811ef99f}" ma:internalName="TaxCatchAll" ma:showField="CatchAllData" ma:web="6ba27a60-60cb-4a72-b90f-f5d40986102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ba27a60-60cb-4a72-b90f-f5d409861020" xsi:nil="true"/>
    <lcf76f155ced4ddcb4097134ff3c332f xmlns="d2d44c6b-a779-44e8-94a1-1838f6e2d963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B8AD8C1-4AD0-4789-A179-C7043C4671C1}"/>
</file>

<file path=customXml/itemProps2.xml><?xml version="1.0" encoding="utf-8"?>
<ds:datastoreItem xmlns:ds="http://schemas.openxmlformats.org/officeDocument/2006/customXml" ds:itemID="{35E21C33-D0DA-47B6-86CC-7E30902EC02C}">
  <ds:schemaRefs>
    <ds:schemaRef ds:uri="6ba27a60-60cb-4a72-b90f-f5d409861020"/>
    <ds:schemaRef ds:uri="d2d44c6b-a779-44e8-94a1-1838f6e2d96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F034DB3-FE77-4AFB-8747-618137EAB8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1625</Words>
  <Application>Microsoft Office PowerPoint</Application>
  <PresentationFormat>Widescreen</PresentationFormat>
  <Paragraphs>143</Paragraphs>
  <Slides>24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Century Gothic</vt:lpstr>
      <vt:lpstr>Times New Roman</vt:lpstr>
      <vt:lpstr>Wingdings</vt:lpstr>
      <vt:lpstr>Office Theme</vt:lpstr>
      <vt:lpstr>PowerPoint Presentation</vt:lpstr>
      <vt:lpstr>SITUACIÓN PROBLEMÁTICA</vt:lpstr>
      <vt:lpstr>SITUACIÓN PROBLEMÁTICA</vt:lpstr>
      <vt:lpstr>ESTADO DEL ARTE</vt:lpstr>
      <vt:lpstr>HIPOTESIS</vt:lpstr>
      <vt:lpstr>OBJETIVO GENERAL</vt:lpstr>
      <vt:lpstr>OBJETIVO ESPECIFICOS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DISEÑO ORIGINAL</vt:lpstr>
      <vt:lpstr>Diseño de prototipo</vt:lpstr>
      <vt:lpstr>Presupuesto y gestión</vt:lpstr>
      <vt:lpstr>Presupuesto y gestión</vt:lpstr>
      <vt:lpstr>Diagrama electrico general</vt:lpstr>
      <vt:lpstr>REFERENCIA</vt:lpstr>
      <vt:lpstr>REFERENCIA</vt:lpstr>
      <vt:lpstr>REFERENCIA</vt:lpstr>
      <vt:lpstr>REFERENCIA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Rosmeling Frances</dc:creator>
  <cp:lastModifiedBy>[Est - IMC] Canas Fernandez, Ian Gabriel</cp:lastModifiedBy>
  <cp:revision>2</cp:revision>
  <dcterms:created xsi:type="dcterms:W3CDTF">2020-05-27T23:44:09Z</dcterms:created>
  <dcterms:modified xsi:type="dcterms:W3CDTF">2023-07-16T00:37:15Z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0x010100AC6ACFB165BF3E4CBFB17C67951A5EF0</vt:lpwstr>
  </property>
</Properties>
</file>